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1.xml" ContentType="application/vnd.openxmlformats-officedocument.themeOverrid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3.xml" ContentType="application/vnd.openxmlformats-officedocument.themeOverride+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4.xml" ContentType="application/vnd.openxmlformats-officedocument.themeOverride+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5.xml" ContentType="application/vnd.openxmlformats-officedocument.themeOverride+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6.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7.xml" ContentType="application/vnd.openxmlformats-officedocument.themeOverride+xml"/>
  <Override PartName="/ppt/notesSlides/notesSlide2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9.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0.xml" ContentType="application/vnd.openxmlformats-officedocument.themeOverride+xml"/>
  <Override PartName="/ppt/notesSlides/notesSlide2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8" r:id="rId3"/>
    <p:sldMasterId id="2147483680" r:id="rId4"/>
  </p:sldMasterIdLst>
  <p:notesMasterIdLst>
    <p:notesMasterId r:id="rId58"/>
  </p:notesMasterIdLst>
  <p:sldIdLst>
    <p:sldId id="313" r:id="rId5"/>
    <p:sldId id="397" r:id="rId6"/>
    <p:sldId id="291" r:id="rId7"/>
    <p:sldId id="292" r:id="rId8"/>
    <p:sldId id="295" r:id="rId9"/>
    <p:sldId id="296" r:id="rId10"/>
    <p:sldId id="298" r:id="rId11"/>
    <p:sldId id="299" r:id="rId12"/>
    <p:sldId id="300" r:id="rId13"/>
    <p:sldId id="301" r:id="rId14"/>
    <p:sldId id="302" r:id="rId15"/>
    <p:sldId id="305" r:id="rId16"/>
    <p:sldId id="306" r:id="rId17"/>
    <p:sldId id="307" r:id="rId18"/>
    <p:sldId id="308" r:id="rId19"/>
    <p:sldId id="310" r:id="rId20"/>
    <p:sldId id="311" r:id="rId21"/>
    <p:sldId id="335" r:id="rId22"/>
    <p:sldId id="314" r:id="rId23"/>
    <p:sldId id="315" r:id="rId24"/>
    <p:sldId id="316" r:id="rId25"/>
    <p:sldId id="317" r:id="rId26"/>
    <p:sldId id="320" r:id="rId27"/>
    <p:sldId id="321" r:id="rId28"/>
    <p:sldId id="323" r:id="rId29"/>
    <p:sldId id="324" r:id="rId30"/>
    <p:sldId id="325" r:id="rId31"/>
    <p:sldId id="326" r:id="rId32"/>
    <p:sldId id="327" r:id="rId33"/>
    <p:sldId id="328" r:id="rId34"/>
    <p:sldId id="329" r:id="rId35"/>
    <p:sldId id="330" r:id="rId36"/>
    <p:sldId id="331" r:id="rId37"/>
    <p:sldId id="387" r:id="rId38"/>
    <p:sldId id="356" r:id="rId39"/>
    <p:sldId id="357" r:id="rId40"/>
    <p:sldId id="358" r:id="rId41"/>
    <p:sldId id="359" r:id="rId42"/>
    <p:sldId id="361" r:id="rId43"/>
    <p:sldId id="362" r:id="rId44"/>
    <p:sldId id="363" r:id="rId45"/>
    <p:sldId id="364" r:id="rId46"/>
    <p:sldId id="365" r:id="rId47"/>
    <p:sldId id="366" r:id="rId48"/>
    <p:sldId id="367" r:id="rId49"/>
    <p:sldId id="368" r:id="rId50"/>
    <p:sldId id="388" r:id="rId51"/>
    <p:sldId id="389" r:id="rId52"/>
    <p:sldId id="390" r:id="rId53"/>
    <p:sldId id="391" r:id="rId54"/>
    <p:sldId id="392" r:id="rId55"/>
    <p:sldId id="393" r:id="rId56"/>
    <p:sldId id="39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 Anne" initials="LA" lastIdx="6" clrIdx="0">
    <p:extLst>
      <p:ext uri="{19B8F6BF-5375-455C-9EA6-DF929625EA0E}">
        <p15:presenceInfo xmlns:p15="http://schemas.microsoft.com/office/powerpoint/2012/main" userId="S-1-5-21-2338163137-2684688362-157462135-81058" providerId="AD"/>
      </p:ext>
    </p:extLst>
  </p:cmAuthor>
  <p:cmAuthor id="2" name="Taglieri, Jeremy" initials="TJ" lastIdx="24" clrIdx="1">
    <p:extLst>
      <p:ext uri="{19B8F6BF-5375-455C-9EA6-DF929625EA0E}">
        <p15:presenceInfo xmlns:p15="http://schemas.microsoft.com/office/powerpoint/2012/main" userId="S-1-5-21-2338163137-2684688362-157462135-83406" providerId="AD"/>
      </p:ext>
    </p:extLst>
  </p:cmAuthor>
  <p:cmAuthor id="3" name="Zweimueller, Sally" initials="ZS" lastIdx="1" clrIdx="2">
    <p:extLst>
      <p:ext uri="{19B8F6BF-5375-455C-9EA6-DF929625EA0E}">
        <p15:presenceInfo xmlns:p15="http://schemas.microsoft.com/office/powerpoint/2012/main" userId="S-1-5-21-2338163137-2684688362-157462135-26562" providerId="AD"/>
      </p:ext>
    </p:extLst>
  </p:cmAuthor>
  <p:cmAuthor id="4" name="HP" initials="H" lastIdx="0" clrIdx="3">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2987" autoAdjust="0"/>
  </p:normalViewPr>
  <p:slideViewPr>
    <p:cSldViewPr snapToGrid="0">
      <p:cViewPr varScale="1">
        <p:scale>
          <a:sx n="64" d="100"/>
          <a:sy n="64" d="100"/>
        </p:scale>
        <p:origin x="134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39648271131888E-2"/>
          <c:y val="0"/>
          <c:w val="0.96616035172886816"/>
          <c:h val="0.8430431595083263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chemeClr val="accent5"/>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04A1-43DE-B872-5F6C8127FFD2}"/>
              </c:ext>
            </c:extLst>
          </c:dPt>
          <c:dPt>
            <c:idx val="1"/>
            <c:invertIfNegative val="0"/>
            <c:bubble3D val="0"/>
            <c:spPr>
              <a:solidFill>
                <a:schemeClr val="accent4"/>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04A1-43DE-B872-5F6C8127FFD2}"/>
              </c:ext>
            </c:extLst>
          </c:dPt>
          <c:dPt>
            <c:idx val="2"/>
            <c:invertIfNegative val="0"/>
            <c:bubble3D val="0"/>
            <c:spPr>
              <a:solidFill>
                <a:schemeClr val="accent3"/>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04A1-43DE-B872-5F6C8127FFD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0.0</c:formatCode>
                <c:ptCount val="3"/>
                <c:pt idx="0">
                  <c:v>5.7</c:v>
                </c:pt>
                <c:pt idx="1">
                  <c:v>5.2</c:v>
                </c:pt>
                <c:pt idx="2">
                  <c:v>6.1</c:v>
                </c:pt>
              </c:numCache>
            </c:numRef>
          </c:val>
          <c:extLst>
            <c:ext xmlns:c16="http://schemas.microsoft.com/office/drawing/2014/chart" uri="{C3380CC4-5D6E-409C-BE32-E72D297353CC}">
              <c16:uniqueId val="{00000006-04A1-43DE-B872-5F6C8127FFD2}"/>
            </c:ext>
          </c:extLst>
        </c:ser>
        <c:dLbls>
          <c:showLegendKey val="0"/>
          <c:showVal val="0"/>
          <c:showCatName val="0"/>
          <c:showSerName val="0"/>
          <c:showPercent val="0"/>
          <c:showBubbleSize val="0"/>
        </c:dLbls>
        <c:gapWidth val="100"/>
        <c:axId val="214834640"/>
        <c:axId val="214835424"/>
      </c:barChart>
      <c:catAx>
        <c:axId val="214834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14835424"/>
        <c:crosses val="autoZero"/>
        <c:auto val="1"/>
        <c:lblAlgn val="ctr"/>
        <c:lblOffset val="100"/>
        <c:noMultiLvlLbl val="0"/>
      </c:catAx>
      <c:valAx>
        <c:axId val="214835424"/>
        <c:scaling>
          <c:orientation val="minMax"/>
          <c:max val="10"/>
        </c:scaling>
        <c:delete val="1"/>
        <c:axPos val="l"/>
        <c:numFmt formatCode="0.0" sourceLinked="1"/>
        <c:majorTickMark val="out"/>
        <c:minorTickMark val="none"/>
        <c:tickLblPos val="nextTo"/>
        <c:crossAx val="21483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0570233690549"/>
          <c:y val="2.6602176541717048E-2"/>
          <c:w val="0.53161579477258625"/>
          <c:h val="0.94679564691656593"/>
        </c:manualLayout>
      </c:layout>
      <c:barChart>
        <c:barDir val="bar"/>
        <c:grouping val="stacked"/>
        <c:varyColors val="0"/>
        <c:ser>
          <c:idx val="0"/>
          <c:order val="0"/>
          <c:tx>
            <c:strRef>
              <c:f>Sheet1!$B$1</c:f>
              <c:strCache>
                <c:ptCount val="1"/>
                <c:pt idx="0">
                  <c:v>Taux de fécondité désirée</c:v>
                </c:pt>
              </c:strCache>
            </c:strRef>
          </c:tx>
          <c:spPr>
            <a:solidFill>
              <a:schemeClr val="accent6"/>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c:v>
                </c:pt>
                <c:pt idx="1">
                  <c:v>Ensemble urbain</c:v>
                </c:pt>
                <c:pt idx="2">
                  <c:v>Bénin</c:v>
                </c:pt>
              </c:strCache>
            </c:strRef>
          </c:cat>
          <c:val>
            <c:numRef>
              <c:f>Sheet1!$B$2:$B$4</c:f>
              <c:numCache>
                <c:formatCode>0.0</c:formatCode>
                <c:ptCount val="3"/>
                <c:pt idx="0">
                  <c:v>5.2</c:v>
                </c:pt>
                <c:pt idx="1">
                  <c:v>4.5</c:v>
                </c:pt>
                <c:pt idx="2">
                  <c:v>4.9000000000000004</c:v>
                </c:pt>
              </c:numCache>
            </c:numRef>
          </c:val>
          <c:extLst>
            <c:ext xmlns:c16="http://schemas.microsoft.com/office/drawing/2014/chart" uri="{C3380CC4-5D6E-409C-BE32-E72D297353CC}">
              <c16:uniqueId val="{00000000-1407-48F1-AC98-BDAEA91E1D8F}"/>
            </c:ext>
          </c:extLst>
        </c:ser>
        <c:ser>
          <c:idx val="1"/>
          <c:order val="1"/>
          <c:tx>
            <c:strRef>
              <c:f>Sheet1!$C$1</c:f>
              <c:strCache>
                <c:ptCount val="1"/>
                <c:pt idx="0">
                  <c:v>Écart en fécondité</c:v>
                </c:pt>
              </c:strCache>
            </c:strRef>
          </c:tx>
          <c:spPr>
            <a:solidFill>
              <a:schemeClr val="accent4"/>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Rural</c:v>
                </c:pt>
                <c:pt idx="1">
                  <c:v>Ensemble urbain</c:v>
                </c:pt>
                <c:pt idx="2">
                  <c:v>Bénin</c:v>
                </c:pt>
              </c:strCache>
            </c:strRef>
          </c:cat>
          <c:val>
            <c:numRef>
              <c:f>Sheet1!$C$2:$C$4</c:f>
              <c:numCache>
                <c:formatCode>0.0</c:formatCode>
                <c:ptCount val="3"/>
                <c:pt idx="0">
                  <c:v>0.9</c:v>
                </c:pt>
                <c:pt idx="1">
                  <c:v>0.7</c:v>
                </c:pt>
                <c:pt idx="2">
                  <c:v>0.8</c:v>
                </c:pt>
              </c:numCache>
            </c:numRef>
          </c:val>
          <c:extLst>
            <c:ext xmlns:c16="http://schemas.microsoft.com/office/drawing/2014/chart" uri="{C3380CC4-5D6E-409C-BE32-E72D297353CC}">
              <c16:uniqueId val="{00000001-1407-48F1-AC98-BDAEA91E1D8F}"/>
            </c:ext>
          </c:extLst>
        </c:ser>
        <c:dLbls>
          <c:dLblPos val="ctr"/>
          <c:showLegendKey val="0"/>
          <c:showVal val="1"/>
          <c:showCatName val="0"/>
          <c:showSerName val="0"/>
          <c:showPercent val="0"/>
          <c:showBubbleSize val="0"/>
        </c:dLbls>
        <c:gapWidth val="100"/>
        <c:overlap val="100"/>
        <c:axId val="289790480"/>
        <c:axId val="289792440"/>
      </c:barChart>
      <c:catAx>
        <c:axId val="2897904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9792440"/>
        <c:crosses val="autoZero"/>
        <c:auto val="1"/>
        <c:lblAlgn val="ctr"/>
        <c:lblOffset val="100"/>
        <c:noMultiLvlLbl val="0"/>
      </c:catAx>
      <c:valAx>
        <c:axId val="289792440"/>
        <c:scaling>
          <c:orientation val="minMax"/>
        </c:scaling>
        <c:delete val="1"/>
        <c:axPos val="b"/>
        <c:numFmt formatCode="0.0" sourceLinked="1"/>
        <c:majorTickMark val="none"/>
        <c:minorTickMark val="none"/>
        <c:tickLblPos val="nextTo"/>
        <c:crossAx val="289790480"/>
        <c:crosses val="autoZero"/>
        <c:crossBetween val="between"/>
      </c:valAx>
      <c:spPr>
        <a:noFill/>
        <a:ln>
          <a:noFill/>
        </a:ln>
        <a:effectLst/>
      </c:spPr>
    </c:plotArea>
    <c:legend>
      <c:legendPos val="r"/>
      <c:layout>
        <c:manualLayout>
          <c:xMode val="edge"/>
          <c:yMode val="edge"/>
          <c:x val="0.77166867637168546"/>
          <c:y val="0.28293785525902371"/>
          <c:w val="0.22833132362831438"/>
          <c:h val="0.2285620162050481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185006045949214"/>
          <c:w val="0.96616035172886816"/>
          <c:h val="0.78500204705367094"/>
        </c:manualLayout>
      </c:layout>
      <c:barChart>
        <c:barDir val="col"/>
        <c:grouping val="clustered"/>
        <c:varyColors val="0"/>
        <c:ser>
          <c:idx val="0"/>
          <c:order val="0"/>
          <c:tx>
            <c:strRef>
              <c:f>Sheet1!$B$1</c:f>
              <c:strCache>
                <c:ptCount val="1"/>
                <c:pt idx="0">
                  <c:v>Connaissance</c:v>
                </c:pt>
              </c:strCache>
            </c:strRef>
          </c:tx>
          <c:spPr>
            <a:solidFill>
              <a:srgbClr val="422C81"/>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422C81"/>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5611-44A4-8672-4DDB82277F3B}"/>
              </c:ext>
            </c:extLst>
          </c:dPt>
          <c:dPt>
            <c:idx val="2"/>
            <c:invertIfNegative val="0"/>
            <c:bubble3D val="0"/>
            <c:spPr>
              <a:solidFill>
                <a:srgbClr val="422C81"/>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5611-44A4-8672-4DDB82277F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N'importe quelle méthode</c:v>
                </c:pt>
                <c:pt idx="1">
                  <c:v>Une méthode moderne</c:v>
                </c:pt>
              </c:strCache>
            </c:strRef>
          </c:cat>
          <c:val>
            <c:numRef>
              <c:f>Sheet1!$B$2:$B$3</c:f>
              <c:numCache>
                <c:formatCode>0</c:formatCode>
                <c:ptCount val="2"/>
                <c:pt idx="0">
                  <c:v>97</c:v>
                </c:pt>
                <c:pt idx="1">
                  <c:v>96</c:v>
                </c:pt>
              </c:numCache>
            </c:numRef>
          </c:val>
          <c:extLst>
            <c:ext xmlns:c16="http://schemas.microsoft.com/office/drawing/2014/chart" uri="{C3380CC4-5D6E-409C-BE32-E72D297353CC}">
              <c16:uniqueId val="{00000004-5611-44A4-8672-4DDB82277F3B}"/>
            </c:ext>
          </c:extLst>
        </c:ser>
        <c:ser>
          <c:idx val="1"/>
          <c:order val="1"/>
          <c:tx>
            <c:strRef>
              <c:f>Sheet1!$C$1</c:f>
              <c:strCache>
                <c:ptCount val="1"/>
                <c:pt idx="0">
                  <c:v>Utilisation actuelle</c:v>
                </c:pt>
              </c:strCache>
            </c:strRef>
          </c:tx>
          <c:spPr>
            <a:solidFill>
              <a:srgbClr val="177858">
                <a:lumMod val="60000"/>
                <a:lumOff val="40000"/>
              </a:srgbClr>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N'importe quelle méthode</c:v>
                </c:pt>
                <c:pt idx="1">
                  <c:v>Une méthode moderne</c:v>
                </c:pt>
              </c:strCache>
            </c:strRef>
          </c:cat>
          <c:val>
            <c:numRef>
              <c:f>Sheet1!$C$2:$C$3</c:f>
              <c:numCache>
                <c:formatCode>0</c:formatCode>
                <c:ptCount val="2"/>
                <c:pt idx="0">
                  <c:v>16</c:v>
                </c:pt>
                <c:pt idx="1">
                  <c:v>12</c:v>
                </c:pt>
              </c:numCache>
            </c:numRef>
          </c:val>
          <c:extLst>
            <c:ext xmlns:c16="http://schemas.microsoft.com/office/drawing/2014/chart" uri="{C3380CC4-5D6E-409C-BE32-E72D297353CC}">
              <c16:uniqueId val="{00000005-5611-44A4-8672-4DDB82277F3B}"/>
            </c:ext>
          </c:extLst>
        </c:ser>
        <c:dLbls>
          <c:dLblPos val="outEnd"/>
          <c:showLegendKey val="0"/>
          <c:showVal val="1"/>
          <c:showCatName val="0"/>
          <c:showSerName val="0"/>
          <c:showPercent val="0"/>
          <c:showBubbleSize val="0"/>
        </c:dLbls>
        <c:gapWidth val="200"/>
        <c:axId val="289790872"/>
        <c:axId val="289789304"/>
      </c:barChart>
      <c:catAx>
        <c:axId val="289790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9789304"/>
        <c:crosses val="autoZero"/>
        <c:auto val="1"/>
        <c:lblAlgn val="ctr"/>
        <c:lblOffset val="100"/>
        <c:noMultiLvlLbl val="0"/>
      </c:catAx>
      <c:valAx>
        <c:axId val="289789304"/>
        <c:scaling>
          <c:orientation val="minMax"/>
          <c:max val="100"/>
        </c:scaling>
        <c:delete val="1"/>
        <c:axPos val="l"/>
        <c:numFmt formatCode="0" sourceLinked="1"/>
        <c:majorTickMark val="out"/>
        <c:minorTickMark val="none"/>
        <c:tickLblPos val="nextTo"/>
        <c:crossAx val="289790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65936703196260082"/>
        </c:manualLayout>
      </c:layout>
      <c:barChart>
        <c:barDir val="col"/>
        <c:grouping val="clustered"/>
        <c:varyColors val="0"/>
        <c:ser>
          <c:idx val="0"/>
          <c:order val="0"/>
          <c:tx>
            <c:strRef>
              <c:f>Sheet1!$B$1</c:f>
              <c:strCache>
                <c:ptCount val="1"/>
                <c:pt idx="0">
                  <c:v>En union</c:v>
                </c:pt>
              </c:strCache>
            </c:strRef>
          </c:tx>
          <c:spPr>
            <a:solidFill>
              <a:srgbClr val="0E97D0"/>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0E97D0"/>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EE3D-46D1-919A-76A5E7007F75}"/>
              </c:ext>
            </c:extLst>
          </c:dPt>
          <c:dPt>
            <c:idx val="2"/>
            <c:invertIfNegative val="0"/>
            <c:bubble3D val="0"/>
            <c:spPr>
              <a:solidFill>
                <a:srgbClr val="0E97D0"/>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EE3D-46D1-919A-76A5E7007F7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N'importe quelle méthode</c:v>
                </c:pt>
                <c:pt idx="1">
                  <c:v>Une méthode moderne</c:v>
                </c:pt>
                <c:pt idx="2">
                  <c:v>Injectables</c:v>
                </c:pt>
                <c:pt idx="3">
                  <c:v>Implants</c:v>
                </c:pt>
                <c:pt idx="4">
                  <c:v>Pilule</c:v>
                </c:pt>
                <c:pt idx="5">
                  <c:v>DIU</c:v>
                </c:pt>
                <c:pt idx="6">
                  <c:v>Condom masculin</c:v>
                </c:pt>
                <c:pt idx="7">
                  <c:v>Une méthode traditionnelle</c:v>
                </c:pt>
              </c:strCache>
            </c:strRef>
          </c:cat>
          <c:val>
            <c:numRef>
              <c:f>Sheet1!$B$2:$B$9</c:f>
              <c:numCache>
                <c:formatCode>0</c:formatCode>
                <c:ptCount val="8"/>
                <c:pt idx="0">
                  <c:v>16</c:v>
                </c:pt>
                <c:pt idx="1">
                  <c:v>12</c:v>
                </c:pt>
                <c:pt idx="2">
                  <c:v>2</c:v>
                </c:pt>
                <c:pt idx="3">
                  <c:v>5</c:v>
                </c:pt>
                <c:pt idx="4">
                  <c:v>2</c:v>
                </c:pt>
                <c:pt idx="5">
                  <c:v>2</c:v>
                </c:pt>
                <c:pt idx="6">
                  <c:v>1</c:v>
                </c:pt>
                <c:pt idx="7">
                  <c:v>3</c:v>
                </c:pt>
              </c:numCache>
            </c:numRef>
          </c:val>
          <c:extLst>
            <c:ext xmlns:c16="http://schemas.microsoft.com/office/drawing/2014/chart" uri="{C3380CC4-5D6E-409C-BE32-E72D297353CC}">
              <c16:uniqueId val="{00000004-EE3D-46D1-919A-76A5E7007F75}"/>
            </c:ext>
          </c:extLst>
        </c:ser>
        <c:ser>
          <c:idx val="1"/>
          <c:order val="1"/>
          <c:tx>
            <c:strRef>
              <c:f>Sheet1!$C$1</c:f>
              <c:strCache>
                <c:ptCount val="1"/>
                <c:pt idx="0">
                  <c:v>Non en union sexuellement actives</c:v>
                </c:pt>
              </c:strCache>
            </c:strRef>
          </c:tx>
          <c:spPr>
            <a:solidFill>
              <a:srgbClr val="AF5B9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N'importe quelle méthode</c:v>
                </c:pt>
                <c:pt idx="1">
                  <c:v>Une méthode moderne</c:v>
                </c:pt>
                <c:pt idx="2">
                  <c:v>Injectables</c:v>
                </c:pt>
                <c:pt idx="3">
                  <c:v>Implants</c:v>
                </c:pt>
                <c:pt idx="4">
                  <c:v>Pilule</c:v>
                </c:pt>
                <c:pt idx="5">
                  <c:v>DIU</c:v>
                </c:pt>
                <c:pt idx="6">
                  <c:v>Condom masculin</c:v>
                </c:pt>
                <c:pt idx="7">
                  <c:v>Une méthode traditionnelle</c:v>
                </c:pt>
              </c:strCache>
            </c:strRef>
          </c:cat>
          <c:val>
            <c:numRef>
              <c:f>Sheet1!$C$2:$C$9</c:f>
              <c:numCache>
                <c:formatCode>0</c:formatCode>
                <c:ptCount val="8"/>
                <c:pt idx="0">
                  <c:v>29</c:v>
                </c:pt>
                <c:pt idx="1">
                  <c:v>24</c:v>
                </c:pt>
                <c:pt idx="2">
                  <c:v>3</c:v>
                </c:pt>
                <c:pt idx="3">
                  <c:v>7</c:v>
                </c:pt>
                <c:pt idx="4">
                  <c:v>1</c:v>
                </c:pt>
                <c:pt idx="5">
                  <c:v>1</c:v>
                </c:pt>
                <c:pt idx="6">
                  <c:v>11</c:v>
                </c:pt>
                <c:pt idx="7">
                  <c:v>5</c:v>
                </c:pt>
              </c:numCache>
            </c:numRef>
          </c:val>
          <c:extLst>
            <c:ext xmlns:c16="http://schemas.microsoft.com/office/drawing/2014/chart" uri="{C3380CC4-5D6E-409C-BE32-E72D297353CC}">
              <c16:uniqueId val="{00000005-EE3D-46D1-919A-76A5E7007F75}"/>
            </c:ext>
          </c:extLst>
        </c:ser>
        <c:dLbls>
          <c:dLblPos val="outEnd"/>
          <c:showLegendKey val="0"/>
          <c:showVal val="1"/>
          <c:showCatName val="0"/>
          <c:showSerName val="0"/>
          <c:showPercent val="0"/>
          <c:showBubbleSize val="0"/>
        </c:dLbls>
        <c:gapWidth val="200"/>
        <c:axId val="289787344"/>
        <c:axId val="289789696"/>
      </c:barChart>
      <c:catAx>
        <c:axId val="289787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89789696"/>
        <c:crosses val="autoZero"/>
        <c:auto val="1"/>
        <c:lblAlgn val="ctr"/>
        <c:lblOffset val="100"/>
        <c:noMultiLvlLbl val="0"/>
      </c:catAx>
      <c:valAx>
        <c:axId val="289789696"/>
        <c:scaling>
          <c:orientation val="minMax"/>
          <c:max val="100"/>
        </c:scaling>
        <c:delete val="1"/>
        <c:axPos val="l"/>
        <c:numFmt formatCode="0" sourceLinked="1"/>
        <c:majorTickMark val="out"/>
        <c:minorTickMark val="none"/>
        <c:tickLblPos val="nextTo"/>
        <c:crossAx val="289787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9824135565944E-2"/>
          <c:y val="6.0459492140266025E-2"/>
          <c:w val="0.96616035172886816"/>
          <c:h val="0.8430431595083263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chemeClr val="accent5"/>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2CAD-4C70-916C-24FB738FFE52}"/>
              </c:ext>
            </c:extLst>
          </c:dPt>
          <c:dPt>
            <c:idx val="1"/>
            <c:invertIfNegative val="0"/>
            <c:bubble3D val="0"/>
            <c:spPr>
              <a:solidFill>
                <a:schemeClr val="accent4"/>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2CAD-4C70-916C-24FB738FFE52}"/>
              </c:ext>
            </c:extLst>
          </c:dPt>
          <c:dPt>
            <c:idx val="2"/>
            <c:invertIfNegative val="0"/>
            <c:bubble3D val="0"/>
            <c:spPr>
              <a:solidFill>
                <a:schemeClr val="accent3"/>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2CAD-4C70-916C-24FB738FFE5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0</c:formatCode>
                <c:ptCount val="3"/>
                <c:pt idx="0">
                  <c:v>12</c:v>
                </c:pt>
                <c:pt idx="1">
                  <c:v>15</c:v>
                </c:pt>
                <c:pt idx="2">
                  <c:v>11</c:v>
                </c:pt>
              </c:numCache>
            </c:numRef>
          </c:val>
          <c:extLst>
            <c:ext xmlns:c16="http://schemas.microsoft.com/office/drawing/2014/chart" uri="{C3380CC4-5D6E-409C-BE32-E72D297353CC}">
              <c16:uniqueId val="{00000006-2CAD-4C70-916C-24FB738FFE52}"/>
            </c:ext>
          </c:extLst>
        </c:ser>
        <c:dLbls>
          <c:showLegendKey val="0"/>
          <c:showVal val="0"/>
          <c:showCatName val="0"/>
          <c:showSerName val="0"/>
          <c:showPercent val="0"/>
          <c:showBubbleSize val="0"/>
        </c:dLbls>
        <c:gapWidth val="100"/>
        <c:axId val="285871080"/>
        <c:axId val="285871472"/>
      </c:barChart>
      <c:catAx>
        <c:axId val="285871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71472"/>
        <c:crosses val="autoZero"/>
        <c:auto val="1"/>
        <c:lblAlgn val="ctr"/>
        <c:lblOffset val="100"/>
        <c:noMultiLvlLbl val="0"/>
      </c:catAx>
      <c:valAx>
        <c:axId val="285871472"/>
        <c:scaling>
          <c:orientation val="minMax"/>
          <c:max val="100"/>
        </c:scaling>
        <c:delete val="1"/>
        <c:axPos val="l"/>
        <c:numFmt formatCode="0" sourceLinked="1"/>
        <c:majorTickMark val="out"/>
        <c:minorTickMark val="none"/>
        <c:tickLblPos val="nextTo"/>
        <c:crossAx val="285871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142061914048766E-2"/>
          <c:y val="6.529625151148731E-2"/>
          <c:w val="0.96616035172886816"/>
          <c:h val="0.7342160736558474"/>
        </c:manualLayout>
      </c:layout>
      <c:lineChart>
        <c:grouping val="standard"/>
        <c:varyColors val="0"/>
        <c:ser>
          <c:idx val="0"/>
          <c:order val="0"/>
          <c:tx>
            <c:strRef>
              <c:f>Sheet1!$B$1</c:f>
              <c:strCache>
                <c:ptCount val="1"/>
                <c:pt idx="0">
                  <c:v>Series 1</c:v>
                </c:pt>
              </c:strCache>
            </c:strRef>
          </c:tx>
          <c:spPr>
            <a:ln w="63500" cap="rnd">
              <a:solidFill>
                <a:srgbClr val="AF5B9E"/>
              </a:solidFill>
              <a:round/>
            </a:ln>
            <a:effectLst/>
          </c:spPr>
          <c:marker>
            <c:symbol val="circle"/>
            <c:size val="5"/>
            <c:spPr>
              <a:solidFill>
                <a:srgbClr val="AF5B9E"/>
              </a:solidFill>
              <a:ln w="63500" cap="rnd">
                <a:solidFill>
                  <a:srgbClr val="AF5B9E"/>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EDSB-I 1996</c:v>
                </c:pt>
                <c:pt idx="1">
                  <c:v>EDSB-II 2001</c:v>
                </c:pt>
                <c:pt idx="2">
                  <c:v>EDSB-III 2006</c:v>
                </c:pt>
                <c:pt idx="3">
                  <c:v>EDSB-IV 2011-2012</c:v>
                </c:pt>
                <c:pt idx="4">
                  <c:v>EDSB-V 2017-2018</c:v>
                </c:pt>
              </c:strCache>
            </c:strRef>
          </c:cat>
          <c:val>
            <c:numRef>
              <c:f>Sheet1!$B$2:$B$6</c:f>
              <c:numCache>
                <c:formatCode>General</c:formatCode>
                <c:ptCount val="5"/>
                <c:pt idx="0">
                  <c:v>16</c:v>
                </c:pt>
                <c:pt idx="1">
                  <c:v>19</c:v>
                </c:pt>
                <c:pt idx="2">
                  <c:v>17</c:v>
                </c:pt>
                <c:pt idx="3">
                  <c:v>13</c:v>
                </c:pt>
                <c:pt idx="4">
                  <c:v>16</c:v>
                </c:pt>
              </c:numCache>
            </c:numRef>
          </c:val>
          <c:smooth val="0"/>
          <c:extLst>
            <c:ext xmlns:c16="http://schemas.microsoft.com/office/drawing/2014/chart" uri="{C3380CC4-5D6E-409C-BE32-E72D297353CC}">
              <c16:uniqueId val="{00000000-7F07-4ACA-A8CF-4159E3FF0C83}"/>
            </c:ext>
          </c:extLst>
        </c:ser>
        <c:ser>
          <c:idx val="1"/>
          <c:order val="1"/>
          <c:tx>
            <c:strRef>
              <c:f>Sheet1!$C$1</c:f>
              <c:strCache>
                <c:ptCount val="1"/>
                <c:pt idx="0">
                  <c:v>Series 2</c:v>
                </c:pt>
              </c:strCache>
            </c:strRef>
          </c:tx>
          <c:spPr>
            <a:ln w="63500" cap="rnd">
              <a:solidFill>
                <a:srgbClr val="0E97D0"/>
              </a:solidFill>
              <a:round/>
            </a:ln>
            <a:effectLst/>
          </c:spPr>
          <c:marker>
            <c:symbol val="circle"/>
            <c:size val="5"/>
            <c:spPr>
              <a:solidFill>
                <a:srgbClr val="0E97D0"/>
              </a:solidFill>
              <a:ln w="63500">
                <a:solidFill>
                  <a:srgbClr val="0E97D0"/>
                </a:solidFill>
              </a:ln>
              <a:effectLst/>
              <a:scene3d>
                <a:camera prst="orthographicFront"/>
                <a:lightRig rig="threePt" dir="t">
                  <a:rot lat="0" lon="0" rev="1200000"/>
                </a:lightRig>
              </a:scene3d>
            </c:spPr>
          </c:marker>
          <c:dLbls>
            <c:dLbl>
              <c:idx val="0"/>
              <c:layout>
                <c:manualLayout>
                  <c:x val="-3.6197947965654863E-2"/>
                  <c:y val="2.388292757238388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5A-458D-89BD-218580262F7F}"/>
                </c:ext>
              </c:extLst>
            </c:dLbl>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EDSB-I 1996</c:v>
                </c:pt>
                <c:pt idx="1">
                  <c:v>EDSB-II 2001</c:v>
                </c:pt>
                <c:pt idx="2">
                  <c:v>EDSB-III 2006</c:v>
                </c:pt>
                <c:pt idx="3">
                  <c:v>EDSB-IV 2011-2012</c:v>
                </c:pt>
                <c:pt idx="4">
                  <c:v>EDSB-V 2017-2018</c:v>
                </c:pt>
              </c:strCache>
            </c:strRef>
          </c:cat>
          <c:val>
            <c:numRef>
              <c:f>Sheet1!$C$2:$C$6</c:f>
              <c:numCache>
                <c:formatCode>General</c:formatCode>
                <c:ptCount val="5"/>
                <c:pt idx="0">
                  <c:v>3</c:v>
                </c:pt>
                <c:pt idx="1">
                  <c:v>7</c:v>
                </c:pt>
                <c:pt idx="2">
                  <c:v>6</c:v>
                </c:pt>
                <c:pt idx="3">
                  <c:v>8</c:v>
                </c:pt>
                <c:pt idx="4">
                  <c:v>12</c:v>
                </c:pt>
              </c:numCache>
            </c:numRef>
          </c:val>
          <c:smooth val="0"/>
          <c:extLst>
            <c:ext xmlns:c16="http://schemas.microsoft.com/office/drawing/2014/chart" uri="{C3380CC4-5D6E-409C-BE32-E72D297353CC}">
              <c16:uniqueId val="{00000001-7F07-4ACA-A8CF-4159E3FF0C83}"/>
            </c:ext>
          </c:extLst>
        </c:ser>
        <c:dLbls>
          <c:dLblPos val="t"/>
          <c:showLegendKey val="0"/>
          <c:showVal val="1"/>
          <c:showCatName val="0"/>
          <c:showSerName val="0"/>
          <c:showPercent val="0"/>
          <c:showBubbleSize val="0"/>
        </c:dLbls>
        <c:marker val="1"/>
        <c:smooth val="0"/>
        <c:axId val="420141280"/>
        <c:axId val="289791264"/>
      </c:lineChart>
      <c:catAx>
        <c:axId val="420141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9791264"/>
        <c:crosses val="autoZero"/>
        <c:auto val="1"/>
        <c:lblAlgn val="ctr"/>
        <c:lblOffset val="100"/>
        <c:noMultiLvlLbl val="0"/>
      </c:catAx>
      <c:valAx>
        <c:axId val="289791264"/>
        <c:scaling>
          <c:orientation val="minMax"/>
          <c:max val="75"/>
          <c:min val="0"/>
        </c:scaling>
        <c:delete val="1"/>
        <c:axPos val="l"/>
        <c:numFmt formatCode="General" sourceLinked="1"/>
        <c:majorTickMark val="out"/>
        <c:minorTickMark val="none"/>
        <c:tickLblPos val="nextTo"/>
        <c:crossAx val="42014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48744745050824"/>
          <c:y val="0.10823505888849747"/>
          <c:w val="0.73329032516298398"/>
          <c:h val="0.86516276456978547"/>
        </c:manualLayout>
      </c:layout>
      <c:barChart>
        <c:barDir val="bar"/>
        <c:grouping val="percentStacked"/>
        <c:varyColors val="0"/>
        <c:ser>
          <c:idx val="0"/>
          <c:order val="0"/>
          <c:tx>
            <c:strRef>
              <c:f>Sheet1!$B$1</c:f>
              <c:strCache>
                <c:ptCount val="1"/>
                <c:pt idx="0">
                  <c:v>Secteur publique</c:v>
                </c:pt>
              </c:strCache>
            </c:strRef>
          </c:tx>
          <c:spPr>
            <a:solidFill>
              <a:srgbClr val="177858"/>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DIU</c:v>
                </c:pt>
                <c:pt idx="1">
                  <c:v>Injectables</c:v>
                </c:pt>
                <c:pt idx="2">
                  <c:v>Implants</c:v>
                </c:pt>
                <c:pt idx="3">
                  <c:v>Condom masculin </c:v>
                </c:pt>
                <c:pt idx="4">
                  <c:v>Pilule</c:v>
                </c:pt>
              </c:strCache>
            </c:strRef>
          </c:cat>
          <c:val>
            <c:numRef>
              <c:f>Sheet1!$B$2:$B$6</c:f>
              <c:numCache>
                <c:formatCode>0</c:formatCode>
                <c:ptCount val="5"/>
                <c:pt idx="0">
                  <c:v>64</c:v>
                </c:pt>
                <c:pt idx="1">
                  <c:v>81</c:v>
                </c:pt>
                <c:pt idx="2">
                  <c:v>91</c:v>
                </c:pt>
                <c:pt idx="3">
                  <c:v>8</c:v>
                </c:pt>
                <c:pt idx="4">
                  <c:v>31</c:v>
                </c:pt>
              </c:numCache>
            </c:numRef>
          </c:val>
          <c:extLst>
            <c:ext xmlns:c16="http://schemas.microsoft.com/office/drawing/2014/chart" uri="{C3380CC4-5D6E-409C-BE32-E72D297353CC}">
              <c16:uniqueId val="{00000000-6C89-45C1-A5BE-FA247A556876}"/>
            </c:ext>
          </c:extLst>
        </c:ser>
        <c:ser>
          <c:idx val="1"/>
          <c:order val="1"/>
          <c:tx>
            <c:strRef>
              <c:f>Sheet1!$C$1</c:f>
              <c:strCache>
                <c:ptCount val="1"/>
                <c:pt idx="0">
                  <c:v>Secteur médical privé</c:v>
                </c:pt>
              </c:strCache>
            </c:strRef>
          </c:tx>
          <c:spPr>
            <a:solidFill>
              <a:srgbClr val="422C81"/>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DIU</c:v>
                </c:pt>
                <c:pt idx="1">
                  <c:v>Injectables</c:v>
                </c:pt>
                <c:pt idx="2">
                  <c:v>Implants</c:v>
                </c:pt>
                <c:pt idx="3">
                  <c:v>Condom masculin </c:v>
                </c:pt>
                <c:pt idx="4">
                  <c:v>Pilule</c:v>
                </c:pt>
              </c:strCache>
            </c:strRef>
          </c:cat>
          <c:val>
            <c:numRef>
              <c:f>Sheet1!$C$2:$C$6</c:f>
              <c:numCache>
                <c:formatCode>0</c:formatCode>
                <c:ptCount val="5"/>
                <c:pt idx="0">
                  <c:v>29</c:v>
                </c:pt>
                <c:pt idx="1">
                  <c:v>16</c:v>
                </c:pt>
                <c:pt idx="2">
                  <c:v>6</c:v>
                </c:pt>
                <c:pt idx="3">
                  <c:v>51</c:v>
                </c:pt>
                <c:pt idx="4">
                  <c:v>69</c:v>
                </c:pt>
              </c:numCache>
            </c:numRef>
          </c:val>
          <c:extLst>
            <c:ext xmlns:c16="http://schemas.microsoft.com/office/drawing/2014/chart" uri="{C3380CC4-5D6E-409C-BE32-E72D297353CC}">
              <c16:uniqueId val="{00000001-6C89-45C1-A5BE-FA247A556876}"/>
            </c:ext>
          </c:extLst>
        </c:ser>
        <c:ser>
          <c:idx val="2"/>
          <c:order val="2"/>
          <c:tx>
            <c:strRef>
              <c:f>Sheet1!$D$1</c:f>
              <c:strCache>
                <c:ptCount val="1"/>
                <c:pt idx="0">
                  <c:v>Autre secteur non médical</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F236-4843-B4F3-C11810BF6128}"/>
                </c:ext>
              </c:extLst>
            </c:dLbl>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DIU</c:v>
                </c:pt>
                <c:pt idx="1">
                  <c:v>Injectables</c:v>
                </c:pt>
                <c:pt idx="2">
                  <c:v>Implants</c:v>
                </c:pt>
                <c:pt idx="3">
                  <c:v>Condom masculin </c:v>
                </c:pt>
                <c:pt idx="4">
                  <c:v>Pilule</c:v>
                </c:pt>
              </c:strCache>
            </c:strRef>
          </c:cat>
          <c:val>
            <c:numRef>
              <c:f>Sheet1!$D$2:$D$6</c:f>
              <c:numCache>
                <c:formatCode>0</c:formatCode>
                <c:ptCount val="5"/>
                <c:pt idx="0">
                  <c:v>7</c:v>
                </c:pt>
                <c:pt idx="1">
                  <c:v>3</c:v>
                </c:pt>
                <c:pt idx="2">
                  <c:v>3</c:v>
                </c:pt>
                <c:pt idx="3">
                  <c:v>34</c:v>
                </c:pt>
                <c:pt idx="4">
                  <c:v>0</c:v>
                </c:pt>
              </c:numCache>
            </c:numRef>
          </c:val>
          <c:extLst>
            <c:ext xmlns:c16="http://schemas.microsoft.com/office/drawing/2014/chart" uri="{C3380CC4-5D6E-409C-BE32-E72D297353CC}">
              <c16:uniqueId val="{00000002-6C89-45C1-A5BE-FA247A556876}"/>
            </c:ext>
          </c:extLst>
        </c:ser>
        <c:ser>
          <c:idx val="3"/>
          <c:order val="3"/>
          <c:tx>
            <c:strRef>
              <c:f>Sheet1!$E$1</c:f>
              <c:strCache>
                <c:ptCount val="1"/>
                <c:pt idx="0">
                  <c:v>Autre</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236-4843-B4F3-C11810BF6128}"/>
                </c:ext>
              </c:extLst>
            </c:dLbl>
            <c:dLbl>
              <c:idx val="1"/>
              <c:delete val="1"/>
              <c:extLst>
                <c:ext xmlns:c15="http://schemas.microsoft.com/office/drawing/2012/chart" uri="{CE6537A1-D6FC-4f65-9D91-7224C49458BB}"/>
                <c:ext xmlns:c16="http://schemas.microsoft.com/office/drawing/2014/chart" uri="{C3380CC4-5D6E-409C-BE32-E72D297353CC}">
                  <c16:uniqueId val="{00000002-F236-4843-B4F3-C11810BF6128}"/>
                </c:ext>
              </c:extLst>
            </c:dLbl>
            <c:dLbl>
              <c:idx val="2"/>
              <c:delete val="1"/>
              <c:extLst>
                <c:ext xmlns:c15="http://schemas.microsoft.com/office/drawing/2012/chart" uri="{CE6537A1-D6FC-4f65-9D91-7224C49458BB}"/>
                <c:ext xmlns:c16="http://schemas.microsoft.com/office/drawing/2014/chart" uri="{C3380CC4-5D6E-409C-BE32-E72D297353CC}">
                  <c16:uniqueId val="{00000003-F236-4843-B4F3-C11810BF6128}"/>
                </c:ext>
              </c:extLst>
            </c:dLbl>
            <c:dLbl>
              <c:idx val="4"/>
              <c:delete val="1"/>
              <c:extLst>
                <c:ext xmlns:c15="http://schemas.microsoft.com/office/drawing/2012/chart" uri="{CE6537A1-D6FC-4f65-9D91-7224C49458BB}"/>
                <c:ext xmlns:c16="http://schemas.microsoft.com/office/drawing/2014/chart" uri="{C3380CC4-5D6E-409C-BE32-E72D297353CC}">
                  <c16:uniqueId val="{00000004-F236-4843-B4F3-C11810BF6128}"/>
                </c:ext>
              </c:extLst>
            </c:dLbl>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DIU</c:v>
                </c:pt>
                <c:pt idx="1">
                  <c:v>Injectables</c:v>
                </c:pt>
                <c:pt idx="2">
                  <c:v>Implants</c:v>
                </c:pt>
                <c:pt idx="3">
                  <c:v>Condom masculin </c:v>
                </c:pt>
                <c:pt idx="4">
                  <c:v>Pilule</c:v>
                </c:pt>
              </c:strCache>
            </c:strRef>
          </c:cat>
          <c:val>
            <c:numRef>
              <c:f>Sheet1!$E$2:$E$6</c:f>
              <c:numCache>
                <c:formatCode>General</c:formatCode>
                <c:ptCount val="5"/>
                <c:pt idx="0">
                  <c:v>0</c:v>
                </c:pt>
                <c:pt idx="1">
                  <c:v>0</c:v>
                </c:pt>
                <c:pt idx="2">
                  <c:v>0</c:v>
                </c:pt>
                <c:pt idx="3">
                  <c:v>8</c:v>
                </c:pt>
                <c:pt idx="4">
                  <c:v>0</c:v>
                </c:pt>
              </c:numCache>
            </c:numRef>
          </c:val>
          <c:extLst>
            <c:ext xmlns:c16="http://schemas.microsoft.com/office/drawing/2014/chart" uri="{C3380CC4-5D6E-409C-BE32-E72D297353CC}">
              <c16:uniqueId val="{00000005-F236-4843-B4F3-C11810BF6128}"/>
            </c:ext>
          </c:extLst>
        </c:ser>
        <c:dLbls>
          <c:dLblPos val="ctr"/>
          <c:showLegendKey val="0"/>
          <c:showVal val="1"/>
          <c:showCatName val="0"/>
          <c:showSerName val="0"/>
          <c:showPercent val="0"/>
          <c:showBubbleSize val="0"/>
        </c:dLbls>
        <c:gapWidth val="100"/>
        <c:overlap val="100"/>
        <c:axId val="290502736"/>
        <c:axId val="290504696"/>
      </c:barChart>
      <c:catAx>
        <c:axId val="29050273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90504696"/>
        <c:crosses val="autoZero"/>
        <c:auto val="1"/>
        <c:lblAlgn val="ctr"/>
        <c:lblOffset val="100"/>
        <c:noMultiLvlLbl val="0"/>
      </c:catAx>
      <c:valAx>
        <c:axId val="290504696"/>
        <c:scaling>
          <c:orientation val="minMax"/>
        </c:scaling>
        <c:delete val="1"/>
        <c:axPos val="b"/>
        <c:numFmt formatCode="0%" sourceLinked="1"/>
        <c:majorTickMark val="none"/>
        <c:minorTickMark val="none"/>
        <c:tickLblPos val="nextTo"/>
        <c:crossAx val="290502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Series 1</c:v>
                </c:pt>
              </c:strCache>
            </c:strRef>
          </c:tx>
          <c:spPr>
            <a:solidFill>
              <a:srgbClr val="AF5B9E"/>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DA0E-4905-B9F5-054C5154B606}"/>
              </c:ext>
            </c:extLst>
          </c:dPt>
          <c:dPt>
            <c:idx val="2"/>
            <c:invertIfNegative val="0"/>
            <c:bubble3D val="0"/>
            <c:extLst>
              <c:ext xmlns:c16="http://schemas.microsoft.com/office/drawing/2014/chart" uri="{C3380CC4-5D6E-409C-BE32-E72D297353CC}">
                <c16:uniqueId val="{00000001-DA0E-4905-B9F5-054C5154B606}"/>
              </c:ext>
            </c:extLst>
          </c:dPt>
          <c:dPt>
            <c:idx val="3"/>
            <c:invertIfNegative val="0"/>
            <c:bubble3D val="0"/>
            <c:spPr>
              <a:solidFill>
                <a:srgbClr val="422C81"/>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DA0E-4905-B9F5-054C5154B60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Possibles effets secondaires ou des problèmes liés à la méthode</c:v>
                </c:pt>
                <c:pt idx="1">
                  <c:v>Ce qu'il fallait faire en cas d'effets secondaires</c:v>
                </c:pt>
                <c:pt idx="2">
                  <c:v>Autres méthodes qui pourraient être utilisées</c:v>
                </c:pt>
                <c:pt idx="3">
                  <c:v>Tous les 3 (Indice information méthode)</c:v>
                </c:pt>
              </c:strCache>
            </c:strRef>
          </c:cat>
          <c:val>
            <c:numRef>
              <c:f>Sheet1!$B$2:$B$5</c:f>
              <c:numCache>
                <c:formatCode>General</c:formatCode>
                <c:ptCount val="4"/>
                <c:pt idx="0">
                  <c:v>62</c:v>
                </c:pt>
                <c:pt idx="1">
                  <c:v>55</c:v>
                </c:pt>
                <c:pt idx="2">
                  <c:v>75</c:v>
                </c:pt>
                <c:pt idx="3">
                  <c:v>52</c:v>
                </c:pt>
              </c:numCache>
            </c:numRef>
          </c:val>
          <c:extLst>
            <c:ext xmlns:c16="http://schemas.microsoft.com/office/drawing/2014/chart" uri="{C3380CC4-5D6E-409C-BE32-E72D297353CC}">
              <c16:uniqueId val="{00000004-DA0E-4905-B9F5-054C5154B606}"/>
            </c:ext>
          </c:extLst>
        </c:ser>
        <c:dLbls>
          <c:dLblPos val="outEnd"/>
          <c:showLegendKey val="0"/>
          <c:showVal val="1"/>
          <c:showCatName val="0"/>
          <c:showSerName val="0"/>
          <c:showPercent val="0"/>
          <c:showBubbleSize val="0"/>
        </c:dLbls>
        <c:gapWidth val="100"/>
        <c:axId val="420960240"/>
        <c:axId val="420965728"/>
      </c:barChart>
      <c:catAx>
        <c:axId val="420960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965728"/>
        <c:crosses val="autoZero"/>
        <c:auto val="1"/>
        <c:lblAlgn val="ctr"/>
        <c:lblOffset val="100"/>
        <c:noMultiLvlLbl val="0"/>
      </c:catAx>
      <c:valAx>
        <c:axId val="420965728"/>
        <c:scaling>
          <c:orientation val="minMax"/>
          <c:max val="100"/>
        </c:scaling>
        <c:delete val="1"/>
        <c:axPos val="l"/>
        <c:numFmt formatCode="General" sourceLinked="1"/>
        <c:majorTickMark val="out"/>
        <c:minorTickMark val="none"/>
        <c:tickLblPos val="nextTo"/>
        <c:crossAx val="420960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Pour espacer</c:v>
                </c:pt>
              </c:strCache>
            </c:strRef>
          </c:tx>
          <c:spPr>
            <a:solidFill>
              <a:schemeClr val="accent6"/>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Besoins non satisifaits</c:v>
                </c:pt>
                <c:pt idx="1">
                  <c:v>Besoins satisfaits</c:v>
                </c:pt>
                <c:pt idx="2">
                  <c:v>Demande totale</c:v>
                </c:pt>
              </c:strCache>
            </c:strRef>
          </c:cat>
          <c:val>
            <c:numRef>
              <c:f>Sheet1!$B$2:$B$4</c:f>
              <c:numCache>
                <c:formatCode>0</c:formatCode>
                <c:ptCount val="3"/>
                <c:pt idx="0">
                  <c:v>23</c:v>
                </c:pt>
                <c:pt idx="1">
                  <c:v>10</c:v>
                </c:pt>
                <c:pt idx="2">
                  <c:v>33</c:v>
                </c:pt>
              </c:numCache>
            </c:numRef>
          </c:val>
          <c:extLst>
            <c:ext xmlns:c16="http://schemas.microsoft.com/office/drawing/2014/chart" uri="{C3380CC4-5D6E-409C-BE32-E72D297353CC}">
              <c16:uniqueId val="{00000000-4703-431A-97B7-5EF3A352ABDA}"/>
            </c:ext>
          </c:extLst>
        </c:ser>
        <c:ser>
          <c:idx val="1"/>
          <c:order val="1"/>
          <c:tx>
            <c:strRef>
              <c:f>Sheet1!$C$1</c:f>
              <c:strCache>
                <c:ptCount val="1"/>
                <c:pt idx="0">
                  <c:v>Pour limiter</c:v>
                </c:pt>
              </c:strCache>
            </c:strRef>
          </c:tx>
          <c:spPr>
            <a:solidFill>
              <a:schemeClr val="accent2"/>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Besoins non satisifaits</c:v>
                </c:pt>
                <c:pt idx="1">
                  <c:v>Besoins satisfaits</c:v>
                </c:pt>
                <c:pt idx="2">
                  <c:v>Demande totale</c:v>
                </c:pt>
              </c:strCache>
            </c:strRef>
          </c:cat>
          <c:val>
            <c:numRef>
              <c:f>Sheet1!$C$2:$C$4</c:f>
              <c:numCache>
                <c:formatCode>0</c:formatCode>
                <c:ptCount val="3"/>
                <c:pt idx="0">
                  <c:v>10</c:v>
                </c:pt>
                <c:pt idx="1">
                  <c:v>6</c:v>
                </c:pt>
                <c:pt idx="2">
                  <c:v>15</c:v>
                </c:pt>
              </c:numCache>
            </c:numRef>
          </c:val>
          <c:extLst>
            <c:ext xmlns:c16="http://schemas.microsoft.com/office/drawing/2014/chart" uri="{C3380CC4-5D6E-409C-BE32-E72D297353CC}">
              <c16:uniqueId val="{00000001-4703-431A-97B7-5EF3A352ABDA}"/>
            </c:ext>
          </c:extLst>
        </c:ser>
        <c:dLbls>
          <c:dLblPos val="ctr"/>
          <c:showLegendKey val="0"/>
          <c:showVal val="1"/>
          <c:showCatName val="0"/>
          <c:showSerName val="0"/>
          <c:showPercent val="0"/>
          <c:showBubbleSize val="0"/>
        </c:dLbls>
        <c:gapWidth val="100"/>
        <c:overlap val="100"/>
        <c:axId val="420964160"/>
        <c:axId val="420961416"/>
      </c:barChart>
      <c:catAx>
        <c:axId val="420964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961416"/>
        <c:crosses val="autoZero"/>
        <c:auto val="1"/>
        <c:lblAlgn val="ctr"/>
        <c:lblOffset val="100"/>
        <c:noMultiLvlLbl val="0"/>
      </c:catAx>
      <c:valAx>
        <c:axId val="420961416"/>
        <c:scaling>
          <c:orientation val="minMax"/>
          <c:max val="100"/>
        </c:scaling>
        <c:delete val="1"/>
        <c:axPos val="l"/>
        <c:numFmt formatCode="0" sourceLinked="1"/>
        <c:majorTickMark val="out"/>
        <c:minorTickMark val="none"/>
        <c:tickLblPos val="nextTo"/>
        <c:crossAx val="4209641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52883604195189E-2"/>
          <c:y val="0.13241885574460388"/>
          <c:w val="0.96609423279160966"/>
          <c:h val="0.7710837959039884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Satisfaite</c:v>
                </c:pt>
                <c:pt idx="1">
                  <c:v>Satisfaite par des méthodes modernes</c:v>
                </c:pt>
              </c:strCache>
            </c:strRef>
          </c:cat>
          <c:val>
            <c:numRef>
              <c:f>Sheet1!$B$2:$B$3</c:f>
              <c:numCache>
                <c:formatCode>0</c:formatCode>
                <c:ptCount val="2"/>
                <c:pt idx="0">
                  <c:v>32</c:v>
                </c:pt>
                <c:pt idx="1">
                  <c:v>26</c:v>
                </c:pt>
              </c:numCache>
            </c:numRef>
          </c:val>
          <c:extLst>
            <c:ext xmlns:c16="http://schemas.microsoft.com/office/drawing/2014/chart" uri="{C3380CC4-5D6E-409C-BE32-E72D297353CC}">
              <c16:uniqueId val="{00000000-ABE3-41DF-9274-6FFD6F847777}"/>
            </c:ext>
          </c:extLst>
        </c:ser>
        <c:dLbls>
          <c:dLblPos val="outEnd"/>
          <c:showLegendKey val="0"/>
          <c:showVal val="1"/>
          <c:showCatName val="0"/>
          <c:showSerName val="0"/>
          <c:showPercent val="0"/>
          <c:showBubbleSize val="0"/>
        </c:dLbls>
        <c:gapWidth val="100"/>
        <c:axId val="420962984"/>
        <c:axId val="420963768"/>
      </c:barChart>
      <c:catAx>
        <c:axId val="420962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963768"/>
        <c:crosses val="autoZero"/>
        <c:auto val="1"/>
        <c:lblAlgn val="ctr"/>
        <c:lblOffset val="100"/>
        <c:noMultiLvlLbl val="0"/>
      </c:catAx>
      <c:valAx>
        <c:axId val="420963768"/>
        <c:scaling>
          <c:orientation val="minMax"/>
          <c:max val="100"/>
        </c:scaling>
        <c:delete val="1"/>
        <c:axPos val="l"/>
        <c:numFmt formatCode="0" sourceLinked="1"/>
        <c:majorTickMark val="none"/>
        <c:minorTickMark val="none"/>
        <c:tickLblPos val="nextTo"/>
        <c:crossAx val="42096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3204353083434096E-2"/>
          <c:w val="0.96616035172886816"/>
          <c:h val="0.85029829856515837"/>
        </c:manualLayout>
      </c:layout>
      <c:lineChart>
        <c:grouping val="standard"/>
        <c:varyColors val="0"/>
        <c:ser>
          <c:idx val="0"/>
          <c:order val="0"/>
          <c:tx>
            <c:strRef>
              <c:f>Sheet1!$B$1</c:f>
              <c:strCache>
                <c:ptCount val="1"/>
                <c:pt idx="0">
                  <c:v>Total demand</c:v>
                </c:pt>
              </c:strCache>
            </c:strRef>
          </c:tx>
          <c:spPr>
            <a:ln w="63500" cap="rnd">
              <a:solidFill>
                <a:srgbClr val="AF5B9E"/>
              </a:solidFill>
              <a:round/>
            </a:ln>
            <a:effectLst/>
          </c:spPr>
          <c:marker>
            <c:symbol val="circle"/>
            <c:size val="5"/>
            <c:spPr>
              <a:solidFill>
                <a:srgbClr val="AF5B9E"/>
              </a:solidFill>
              <a:ln w="63500" cap="rnd">
                <a:solidFill>
                  <a:srgbClr val="AF5B9E"/>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EDSB-I 1996</c:v>
                </c:pt>
                <c:pt idx="1">
                  <c:v>EDSB-II 2001</c:v>
                </c:pt>
                <c:pt idx="2">
                  <c:v>EDSB-III 2006</c:v>
                </c:pt>
                <c:pt idx="3">
                  <c:v>EDSB-IV 2011-2012</c:v>
                </c:pt>
                <c:pt idx="4">
                  <c:v>EDSB-V 2017-2018</c:v>
                </c:pt>
              </c:strCache>
            </c:strRef>
          </c:cat>
          <c:val>
            <c:numRef>
              <c:f>Sheet1!$B$2:$B$6</c:f>
              <c:numCache>
                <c:formatCode>0</c:formatCode>
                <c:ptCount val="5"/>
                <c:pt idx="0">
                  <c:v>44</c:v>
                </c:pt>
                <c:pt idx="1">
                  <c:v>47</c:v>
                </c:pt>
                <c:pt idx="2">
                  <c:v>44</c:v>
                </c:pt>
                <c:pt idx="3">
                  <c:v>46</c:v>
                </c:pt>
                <c:pt idx="4">
                  <c:v>48</c:v>
                </c:pt>
              </c:numCache>
            </c:numRef>
          </c:val>
          <c:smooth val="0"/>
          <c:extLst>
            <c:ext xmlns:c16="http://schemas.microsoft.com/office/drawing/2014/chart" uri="{C3380CC4-5D6E-409C-BE32-E72D297353CC}">
              <c16:uniqueId val="{00000000-BCAC-4A30-BE14-7395D2B13F9E}"/>
            </c:ext>
          </c:extLst>
        </c:ser>
        <c:ser>
          <c:idx val="1"/>
          <c:order val="1"/>
          <c:tx>
            <c:strRef>
              <c:f>Sheet1!$C$1</c:f>
              <c:strCache>
                <c:ptCount val="1"/>
                <c:pt idx="0">
                  <c:v>Demand satisfied by modern methods</c:v>
                </c:pt>
              </c:strCache>
            </c:strRef>
          </c:tx>
          <c:spPr>
            <a:ln w="63500" cap="rnd">
              <a:solidFill>
                <a:srgbClr val="422C81"/>
              </a:solidFill>
              <a:round/>
            </a:ln>
            <a:effectLst/>
          </c:spPr>
          <c:marker>
            <c:symbol val="circle"/>
            <c:size val="5"/>
            <c:spPr>
              <a:solidFill>
                <a:srgbClr val="422C81"/>
              </a:solidFill>
              <a:ln w="63500">
                <a:solidFill>
                  <a:srgbClr val="422C81"/>
                </a:solidFill>
              </a:ln>
              <a:effectLst/>
              <a:scene3d>
                <a:camera prst="orthographicFront"/>
                <a:lightRig rig="threePt" dir="t">
                  <a:rot lat="0" lon="0" rev="1200000"/>
                </a:lightRig>
              </a:scene3d>
            </c:spPr>
          </c:marker>
          <c:dLbls>
            <c:dLbl>
              <c:idx val="4"/>
              <c:layout>
                <c:manualLayout>
                  <c:x val="2.5187404916825803E-2"/>
                  <c:y val="-7.2248617048624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AC-4A30-BE14-7395D2B13F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EDSB-I 1996</c:v>
                </c:pt>
                <c:pt idx="1">
                  <c:v>EDSB-II 2001</c:v>
                </c:pt>
                <c:pt idx="2">
                  <c:v>EDSB-III 2006</c:v>
                </c:pt>
                <c:pt idx="3">
                  <c:v>EDSB-IV 2011-2012</c:v>
                </c:pt>
                <c:pt idx="4">
                  <c:v>EDSB-V 2017-2018</c:v>
                </c:pt>
              </c:strCache>
            </c:strRef>
          </c:cat>
          <c:val>
            <c:numRef>
              <c:f>Sheet1!$C$2:$C$6</c:f>
              <c:numCache>
                <c:formatCode>General</c:formatCode>
                <c:ptCount val="5"/>
                <c:pt idx="0">
                  <c:v>8</c:v>
                </c:pt>
                <c:pt idx="1">
                  <c:v>15</c:v>
                </c:pt>
                <c:pt idx="2">
                  <c:v>14</c:v>
                </c:pt>
                <c:pt idx="3">
                  <c:v>17</c:v>
                </c:pt>
                <c:pt idx="4">
                  <c:v>26</c:v>
                </c:pt>
              </c:numCache>
            </c:numRef>
          </c:val>
          <c:smooth val="0"/>
          <c:extLst>
            <c:ext xmlns:c16="http://schemas.microsoft.com/office/drawing/2014/chart" uri="{C3380CC4-5D6E-409C-BE32-E72D297353CC}">
              <c16:uniqueId val="{00000001-BCAC-4A30-BE14-7395D2B13F9E}"/>
            </c:ext>
          </c:extLst>
        </c:ser>
        <c:ser>
          <c:idx val="2"/>
          <c:order val="2"/>
          <c:tx>
            <c:strRef>
              <c:f>Sheet1!$D$1</c:f>
              <c:strCache>
                <c:ptCount val="1"/>
                <c:pt idx="0">
                  <c:v>Unmet need</c:v>
                </c:pt>
              </c:strCache>
            </c:strRef>
          </c:tx>
          <c:spPr>
            <a:ln w="63500" cap="rnd">
              <a:solidFill>
                <a:srgbClr val="0E97D0"/>
              </a:solidFill>
              <a:round/>
            </a:ln>
            <a:effectLst/>
          </c:spPr>
          <c:marker>
            <c:symbol val="circle"/>
            <c:size val="5"/>
            <c:spPr>
              <a:solidFill>
                <a:srgbClr val="0E97D0"/>
              </a:solidFill>
              <a:ln w="63500">
                <a:solidFill>
                  <a:srgbClr val="0E97D0"/>
                </a:solidFill>
              </a:ln>
              <a:effectLst/>
              <a:scene3d>
                <a:camera prst="orthographicFront"/>
                <a:lightRig rig="threePt" dir="t">
                  <a:rot lat="0" lon="0" rev="0"/>
                </a:lightRig>
              </a:scene3d>
              <a:sp3d>
                <a:bevelT w="0" h="0"/>
              </a:sp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EDSB-I 1996</c:v>
                </c:pt>
                <c:pt idx="1">
                  <c:v>EDSB-II 2001</c:v>
                </c:pt>
                <c:pt idx="2">
                  <c:v>EDSB-III 2006</c:v>
                </c:pt>
                <c:pt idx="3">
                  <c:v>EDSB-IV 2011-2012</c:v>
                </c:pt>
                <c:pt idx="4">
                  <c:v>EDSB-V 2017-2018</c:v>
                </c:pt>
              </c:strCache>
            </c:strRef>
          </c:cat>
          <c:val>
            <c:numRef>
              <c:f>Sheet1!$D$2:$D$6</c:f>
              <c:numCache>
                <c:formatCode>General</c:formatCode>
                <c:ptCount val="5"/>
                <c:pt idx="0">
                  <c:v>28</c:v>
                </c:pt>
                <c:pt idx="1">
                  <c:v>28</c:v>
                </c:pt>
                <c:pt idx="2">
                  <c:v>27</c:v>
                </c:pt>
                <c:pt idx="3">
                  <c:v>33</c:v>
                </c:pt>
                <c:pt idx="4">
                  <c:v>32</c:v>
                </c:pt>
              </c:numCache>
            </c:numRef>
          </c:val>
          <c:smooth val="0"/>
          <c:extLst>
            <c:ext xmlns:c16="http://schemas.microsoft.com/office/drawing/2014/chart" uri="{C3380CC4-5D6E-409C-BE32-E72D297353CC}">
              <c16:uniqueId val="{00000002-BCAC-4A30-BE14-7395D2B13F9E}"/>
            </c:ext>
          </c:extLst>
        </c:ser>
        <c:dLbls>
          <c:dLblPos val="t"/>
          <c:showLegendKey val="0"/>
          <c:showVal val="1"/>
          <c:showCatName val="0"/>
          <c:showSerName val="0"/>
          <c:showPercent val="0"/>
          <c:showBubbleSize val="0"/>
        </c:dLbls>
        <c:marker val="1"/>
        <c:smooth val="0"/>
        <c:axId val="420964944"/>
        <c:axId val="420958672"/>
      </c:lineChart>
      <c:catAx>
        <c:axId val="420964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958672"/>
        <c:crosses val="autoZero"/>
        <c:auto val="1"/>
        <c:lblAlgn val="ctr"/>
        <c:lblOffset val="100"/>
        <c:noMultiLvlLbl val="0"/>
      </c:catAx>
      <c:valAx>
        <c:axId val="420958672"/>
        <c:scaling>
          <c:orientation val="minMax"/>
          <c:max val="75"/>
          <c:min val="0"/>
        </c:scaling>
        <c:delete val="1"/>
        <c:axPos val="l"/>
        <c:numFmt formatCode="0" sourceLinked="1"/>
        <c:majorTickMark val="out"/>
        <c:minorTickMark val="none"/>
        <c:tickLblPos val="nextTo"/>
        <c:crossAx val="42096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9824135565944E-2"/>
          <c:y val="6.0459492140266025E-2"/>
          <c:w val="0.96616035172886816"/>
          <c:h val="0.84304315950832631"/>
        </c:manualLayout>
      </c:layout>
      <c:barChart>
        <c:barDir val="col"/>
        <c:grouping val="clustered"/>
        <c:varyColors val="0"/>
        <c:ser>
          <c:idx val="0"/>
          <c:order val="0"/>
          <c:tx>
            <c:strRef>
              <c:f>Sheet1!$B$1</c:f>
              <c:strCache>
                <c:ptCount val="1"/>
                <c:pt idx="0">
                  <c:v>Series 1</c:v>
                </c:pt>
              </c:strCache>
            </c:strRef>
          </c:tx>
          <c:spPr>
            <a:solidFill>
              <a:schemeClr val="accent5"/>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chemeClr val="accent5"/>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E49D-44C2-914A-1EF9284EAFAD}"/>
              </c:ext>
            </c:extLst>
          </c:dPt>
          <c:dPt>
            <c:idx val="2"/>
            <c:invertIfNegative val="0"/>
            <c:bubble3D val="0"/>
            <c:spPr>
              <a:solidFill>
                <a:schemeClr val="accent5"/>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E49D-44C2-914A-1EF9284EAFAD}"/>
              </c:ext>
            </c:extLst>
          </c:dPt>
          <c:dPt>
            <c:idx val="5"/>
            <c:invertIfNegative val="0"/>
            <c:bubble3D val="0"/>
            <c:spPr>
              <a:solidFill>
                <a:schemeClr val="accent5"/>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F11E-496A-A680-044BC7397F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EDSB-I 1996</c:v>
                </c:pt>
                <c:pt idx="1">
                  <c:v>EDSB-II 2001</c:v>
                </c:pt>
                <c:pt idx="2">
                  <c:v>EDSB-III 2006</c:v>
                </c:pt>
                <c:pt idx="3">
                  <c:v>EDSB-IV 2011-2012</c:v>
                </c:pt>
                <c:pt idx="4">
                  <c:v>MICS 2014</c:v>
                </c:pt>
                <c:pt idx="5">
                  <c:v>EDSB-V 2017-2018</c:v>
                </c:pt>
              </c:strCache>
            </c:strRef>
          </c:cat>
          <c:val>
            <c:numRef>
              <c:f>Sheet1!$B$2:$B$7</c:f>
              <c:numCache>
                <c:formatCode>0.0</c:formatCode>
                <c:ptCount val="6"/>
                <c:pt idx="0">
                  <c:v>6</c:v>
                </c:pt>
                <c:pt idx="1">
                  <c:v>5.6</c:v>
                </c:pt>
                <c:pt idx="2">
                  <c:v>5.7</c:v>
                </c:pt>
                <c:pt idx="3">
                  <c:v>4.9000000000000004</c:v>
                </c:pt>
                <c:pt idx="4">
                  <c:v>5.7</c:v>
                </c:pt>
                <c:pt idx="5">
                  <c:v>5.7</c:v>
                </c:pt>
              </c:numCache>
            </c:numRef>
          </c:val>
          <c:extLst>
            <c:ext xmlns:c16="http://schemas.microsoft.com/office/drawing/2014/chart" uri="{C3380CC4-5D6E-409C-BE32-E72D297353CC}">
              <c16:uniqueId val="{00000006-E49D-44C2-914A-1EF9284EAFAD}"/>
            </c:ext>
          </c:extLst>
        </c:ser>
        <c:dLbls>
          <c:showLegendKey val="0"/>
          <c:showVal val="0"/>
          <c:showCatName val="0"/>
          <c:showSerName val="0"/>
          <c:showPercent val="0"/>
          <c:showBubbleSize val="0"/>
        </c:dLbls>
        <c:gapWidth val="100"/>
        <c:axId val="214835816"/>
        <c:axId val="285869512"/>
      </c:barChart>
      <c:catAx>
        <c:axId val="214835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69512"/>
        <c:crosses val="autoZero"/>
        <c:auto val="1"/>
        <c:lblAlgn val="ctr"/>
        <c:lblOffset val="100"/>
        <c:noMultiLvlLbl val="0"/>
      </c:catAx>
      <c:valAx>
        <c:axId val="285869512"/>
        <c:scaling>
          <c:orientation val="minMax"/>
          <c:max val="10"/>
        </c:scaling>
        <c:delete val="1"/>
        <c:axPos val="l"/>
        <c:numFmt formatCode="0.0" sourceLinked="1"/>
        <c:majorTickMark val="out"/>
        <c:minorTickMark val="none"/>
        <c:tickLblPos val="nextTo"/>
        <c:crossAx val="21483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3456902955177"/>
          <c:y val="1.4786127972967387E-2"/>
          <c:w val="0.60878411382330255"/>
          <c:h val="0.97535645337838772"/>
        </c:manualLayout>
      </c:layout>
      <c:pieChart>
        <c:varyColors val="1"/>
        <c:ser>
          <c:idx val="0"/>
          <c:order val="0"/>
          <c:tx>
            <c:strRef>
              <c:f>Sheet1!$B$1</c:f>
              <c:strCache>
                <c:ptCount val="1"/>
                <c:pt idx="0">
                  <c:v>Series 1</c:v>
                </c:pt>
              </c:strCache>
            </c:strRef>
          </c:tx>
          <c:spPr>
            <a:ln>
              <a:noFill/>
            </a:ln>
            <a:scene3d>
              <a:camera prst="orthographicFront"/>
              <a:lightRig rig="threePt" dir="t">
                <a:rot lat="0" lon="0" rev="1200000"/>
              </a:lightRig>
            </a:scene3d>
            <a:sp3d>
              <a:bevelT w="63500" h="25400"/>
            </a:sp3d>
          </c:spPr>
          <c:dPt>
            <c:idx val="0"/>
            <c:bubble3D val="0"/>
            <c:spPr>
              <a:solidFill>
                <a:srgbClr val="177858"/>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3C7B-434E-81EC-F30BC11B7DA9}"/>
              </c:ext>
            </c:extLst>
          </c:dPt>
          <c:dPt>
            <c:idx val="1"/>
            <c:bubble3D val="0"/>
            <c:spPr>
              <a:solidFill>
                <a:srgbClr val="E81D2E"/>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3C7B-434E-81EC-F30BC11B7DA9}"/>
              </c:ext>
            </c:extLst>
          </c:dPt>
          <c:dPt>
            <c:idx val="2"/>
            <c:bubble3D val="0"/>
            <c:spPr>
              <a:solidFill>
                <a:srgbClr val="FBD017"/>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3C7B-434E-81EC-F30BC11B7DA9}"/>
              </c:ext>
            </c:extLst>
          </c:dPt>
          <c:dPt>
            <c:idx val="3"/>
            <c:bubble3D val="0"/>
            <c:spPr>
              <a:solidFill>
                <a:schemeClr val="accent5">
                  <a:lumMod val="60000"/>
                  <a:lumOff val="4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7-3C7B-434E-81EC-F30BC11B7DA9}"/>
              </c:ext>
            </c:extLst>
          </c:dPt>
          <c:dPt>
            <c:idx val="4"/>
            <c:bubble3D val="0"/>
            <c:spPr>
              <a:solidFill>
                <a:schemeClr val="accent5"/>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9-3C7B-434E-81EC-F30BC11B7DA9}"/>
              </c:ext>
            </c:extLst>
          </c:dPt>
          <c:dPt>
            <c:idx val="5"/>
            <c:bubble3D val="0"/>
            <c:spPr>
              <a:solidFill>
                <a:schemeClr val="accent5">
                  <a:lumMod val="5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B-3C7B-434E-81EC-F30BC11B7DA9}"/>
              </c:ext>
            </c:extLst>
          </c:dPt>
          <c:dLbls>
            <c:dLbl>
              <c:idx val="1"/>
              <c:layout>
                <c:manualLayout>
                  <c:x val="-0.11617887633231504"/>
                  <c:y val="-5.192613854108487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C7B-434E-81EC-F30BC11B7DA9}"/>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C7B-434E-81EC-F30BC11B7DA9}"/>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C7B-434E-81EC-F30BC11B7D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Ont l'intention d'utiliser</c:v>
                </c:pt>
                <c:pt idx="1">
                  <c:v>N'ont pas l'intention d'utiliser</c:v>
                </c:pt>
                <c:pt idx="2">
                  <c:v>Pas sûres</c:v>
                </c:pt>
              </c:strCache>
            </c:strRef>
          </c:cat>
          <c:val>
            <c:numRef>
              <c:f>Sheet1!$B$2:$B$4</c:f>
              <c:numCache>
                <c:formatCode>0</c:formatCode>
                <c:ptCount val="3"/>
                <c:pt idx="0">
                  <c:v>36</c:v>
                </c:pt>
                <c:pt idx="1">
                  <c:v>10</c:v>
                </c:pt>
                <c:pt idx="2">
                  <c:v>54</c:v>
                </c:pt>
              </c:numCache>
            </c:numRef>
          </c:val>
          <c:extLst>
            <c:ext xmlns:c16="http://schemas.microsoft.com/office/drawing/2014/chart" uri="{C3380CC4-5D6E-409C-BE32-E72D297353CC}">
              <c16:uniqueId val="{0000000C-3C7B-434E-81EC-F30BC11B7D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3456902955177"/>
          <c:y val="1.4786127972967387E-2"/>
          <c:w val="0.60878411382330255"/>
          <c:h val="0.97535645337838772"/>
        </c:manualLayout>
      </c:layout>
      <c:pieChart>
        <c:varyColors val="1"/>
        <c:ser>
          <c:idx val="0"/>
          <c:order val="0"/>
          <c:tx>
            <c:strRef>
              <c:f>Sheet1!$B$1</c:f>
              <c:strCache>
                <c:ptCount val="1"/>
                <c:pt idx="0">
                  <c:v>Series 1</c:v>
                </c:pt>
              </c:strCache>
            </c:strRef>
          </c:tx>
          <c:spPr>
            <a:ln>
              <a:noFill/>
            </a:ln>
            <a:scene3d>
              <a:camera prst="orthographicFront"/>
              <a:lightRig rig="threePt" dir="t">
                <a:rot lat="0" lon="0" rev="1200000"/>
              </a:lightRig>
            </a:scene3d>
            <a:sp3d>
              <a:bevelT w="63500" h="25400"/>
            </a:sp3d>
          </c:spPr>
          <c:dPt>
            <c:idx val="0"/>
            <c:bubble3D val="0"/>
            <c:spPr>
              <a:solidFill>
                <a:srgbClr val="177858">
                  <a:lumMod val="40000"/>
                  <a:lumOff val="60000"/>
                </a:srgb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11D7-4378-8DAE-6D9730F94B7C}"/>
              </c:ext>
            </c:extLst>
          </c:dPt>
          <c:dPt>
            <c:idx val="1"/>
            <c:bubble3D val="0"/>
            <c:spPr>
              <a:solidFill>
                <a:srgbClr val="177858"/>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11D7-4378-8DAE-6D9730F94B7C}"/>
              </c:ext>
            </c:extLst>
          </c:dPt>
          <c:dPt>
            <c:idx val="2"/>
            <c:bubble3D val="0"/>
            <c:spPr>
              <a:solidFill>
                <a:srgbClr val="FBD017"/>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11D7-4378-8DAE-6D9730F94B7C}"/>
              </c:ext>
            </c:extLst>
          </c:dPt>
          <c:dPt>
            <c:idx val="3"/>
            <c:bubble3D val="0"/>
            <c:spPr>
              <a:solidFill>
                <a:srgbClr val="9F2936"/>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7-11D7-4378-8DAE-6D9730F94B7C}"/>
              </c:ext>
            </c:extLst>
          </c:dPt>
          <c:dPt>
            <c:idx val="4"/>
            <c:bubble3D val="0"/>
            <c:spPr>
              <a:solidFill>
                <a:schemeClr val="accent5"/>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9-11D7-4378-8DAE-6D9730F94B7C}"/>
              </c:ext>
            </c:extLst>
          </c:dPt>
          <c:dPt>
            <c:idx val="5"/>
            <c:bubble3D val="0"/>
            <c:spPr>
              <a:solidFill>
                <a:schemeClr val="accent5">
                  <a:lumMod val="5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B-11D7-4378-8DAE-6D9730F94B7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D7-4378-8DAE-6D9730F94B7C}"/>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D7-4378-8DAE-6D9730F94B7C}"/>
                </c:ext>
              </c:extLst>
            </c:dLbl>
            <c:dLbl>
              <c:idx val="3"/>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D7-4378-8DAE-6D9730F94B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Médecin</c:v>
                </c:pt>
                <c:pt idx="1">
                  <c:v>Infirmier/sage-femme</c:v>
                </c:pt>
                <c:pt idx="2">
                  <c:v>Prestataire non qualifié</c:v>
                </c:pt>
                <c:pt idx="3">
                  <c:v>Pas de soins prénatals</c:v>
                </c:pt>
              </c:strCache>
            </c:strRef>
          </c:cat>
          <c:val>
            <c:numRef>
              <c:f>Sheet1!$B$2:$B$5</c:f>
              <c:numCache>
                <c:formatCode>General</c:formatCode>
                <c:ptCount val="4"/>
                <c:pt idx="0">
                  <c:v>4</c:v>
                </c:pt>
                <c:pt idx="1">
                  <c:v>79</c:v>
                </c:pt>
                <c:pt idx="2">
                  <c:v>6</c:v>
                </c:pt>
                <c:pt idx="3">
                  <c:v>11</c:v>
                </c:pt>
              </c:numCache>
            </c:numRef>
          </c:val>
          <c:extLst>
            <c:ext xmlns:c16="http://schemas.microsoft.com/office/drawing/2014/chart" uri="{C3380CC4-5D6E-409C-BE32-E72D297353CC}">
              <c16:uniqueId val="{0000000C-11D7-4378-8DAE-6D9730F94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Bénin</c:v>
                </c:pt>
              </c:strCache>
            </c:strRef>
          </c:tx>
          <c:spPr>
            <a:solidFill>
              <a:srgbClr val="177858"/>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5A12-4D88-9D33-4FD513481202}"/>
              </c:ext>
            </c:extLst>
          </c:dPt>
          <c:dPt>
            <c:idx val="2"/>
            <c:invertIfNegative val="0"/>
            <c:bubble3D val="0"/>
            <c:extLst>
              <c:ext xmlns:c16="http://schemas.microsoft.com/office/drawing/2014/chart" uri="{C3380CC4-5D6E-409C-BE32-E72D297353CC}">
                <c16:uniqueId val="{00000001-5A12-4D88-9D33-4FD51348120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4+ CPN</c:v>
                </c:pt>
                <c:pt idx="1">
                  <c:v>CPN pendant le premier trimestre</c:v>
                </c:pt>
              </c:strCache>
            </c:strRef>
          </c:cat>
          <c:val>
            <c:numRef>
              <c:f>Sheet1!$B$2:$B$3</c:f>
              <c:numCache>
                <c:formatCode>General</c:formatCode>
                <c:ptCount val="2"/>
                <c:pt idx="0">
                  <c:v>52</c:v>
                </c:pt>
                <c:pt idx="1">
                  <c:v>51</c:v>
                </c:pt>
              </c:numCache>
            </c:numRef>
          </c:val>
          <c:extLst>
            <c:ext xmlns:c16="http://schemas.microsoft.com/office/drawing/2014/chart" uri="{C3380CC4-5D6E-409C-BE32-E72D297353CC}">
              <c16:uniqueId val="{00000002-5A12-4D88-9D33-4FD513481202}"/>
            </c:ext>
          </c:extLst>
        </c:ser>
        <c:ser>
          <c:idx val="1"/>
          <c:order val="1"/>
          <c:tx>
            <c:strRef>
              <c:f>Sheet1!$C$1</c:f>
              <c:strCache>
                <c:ptCount val="1"/>
                <c:pt idx="0">
                  <c:v>Ensemble urbain</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4+ CPN</c:v>
                </c:pt>
                <c:pt idx="1">
                  <c:v>CPN pendant le premier trimestre</c:v>
                </c:pt>
              </c:strCache>
            </c:strRef>
          </c:cat>
          <c:val>
            <c:numRef>
              <c:f>Sheet1!$C$2:$C$3</c:f>
              <c:numCache>
                <c:formatCode>General</c:formatCode>
                <c:ptCount val="2"/>
                <c:pt idx="0">
                  <c:v>59</c:v>
                </c:pt>
                <c:pt idx="1">
                  <c:v>57</c:v>
                </c:pt>
              </c:numCache>
            </c:numRef>
          </c:val>
          <c:extLst>
            <c:ext xmlns:c16="http://schemas.microsoft.com/office/drawing/2014/chart" uri="{C3380CC4-5D6E-409C-BE32-E72D297353CC}">
              <c16:uniqueId val="{00000003-5A12-4D88-9D33-4FD513481202}"/>
            </c:ext>
          </c:extLst>
        </c:ser>
        <c:ser>
          <c:idx val="2"/>
          <c:order val="2"/>
          <c:tx>
            <c:strRef>
              <c:f>Sheet1!$D$1</c:f>
              <c:strCache>
                <c:ptCount val="1"/>
                <c:pt idx="0">
                  <c:v>Rural</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4+ CPN</c:v>
                </c:pt>
                <c:pt idx="1">
                  <c:v>CPN pendant le premier trimestre</c:v>
                </c:pt>
              </c:strCache>
            </c:strRef>
          </c:cat>
          <c:val>
            <c:numRef>
              <c:f>Sheet1!$D$2:$D$3</c:f>
              <c:numCache>
                <c:formatCode>General</c:formatCode>
                <c:ptCount val="2"/>
                <c:pt idx="0">
                  <c:v>48</c:v>
                </c:pt>
                <c:pt idx="1">
                  <c:v>46</c:v>
                </c:pt>
              </c:numCache>
            </c:numRef>
          </c:val>
          <c:extLst>
            <c:ext xmlns:c16="http://schemas.microsoft.com/office/drawing/2014/chart" uri="{C3380CC4-5D6E-409C-BE32-E72D297353CC}">
              <c16:uniqueId val="{00000004-5A12-4D88-9D33-4FD513481202}"/>
            </c:ext>
          </c:extLst>
        </c:ser>
        <c:dLbls>
          <c:dLblPos val="outEnd"/>
          <c:showLegendKey val="0"/>
          <c:showVal val="1"/>
          <c:showCatName val="0"/>
          <c:showSerName val="0"/>
          <c:showPercent val="0"/>
          <c:showBubbleSize val="0"/>
        </c:dLbls>
        <c:gapWidth val="150"/>
        <c:axId val="420960632"/>
        <c:axId val="420961024"/>
      </c:barChart>
      <c:catAx>
        <c:axId val="420960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420961024"/>
        <c:crosses val="autoZero"/>
        <c:auto val="1"/>
        <c:lblAlgn val="ctr"/>
        <c:lblOffset val="100"/>
        <c:noMultiLvlLbl val="0"/>
      </c:catAx>
      <c:valAx>
        <c:axId val="420961024"/>
        <c:scaling>
          <c:orientation val="minMax"/>
          <c:max val="100"/>
        </c:scaling>
        <c:delete val="1"/>
        <c:axPos val="l"/>
        <c:numFmt formatCode="General" sourceLinked="1"/>
        <c:majorTickMark val="out"/>
        <c:minorTickMark val="none"/>
        <c:tickLblPos val="nextTo"/>
        <c:crossAx val="420960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7.4969770253929868E-2"/>
          <c:w val="0.96616035172886816"/>
          <c:h val="0.82853288139466263"/>
        </c:manualLayout>
      </c:layout>
      <c:lineChart>
        <c:grouping val="standard"/>
        <c:varyColors val="0"/>
        <c:ser>
          <c:idx val="0"/>
          <c:order val="0"/>
          <c:tx>
            <c:strRef>
              <c:f>Sheet1!$B$1</c:f>
              <c:strCache>
                <c:ptCount val="1"/>
                <c:pt idx="0">
                  <c:v>ANC by skilled provider*</c:v>
                </c:pt>
              </c:strCache>
            </c:strRef>
          </c:tx>
          <c:spPr>
            <a:ln w="63500" cap="rnd">
              <a:solidFill>
                <a:srgbClr val="422C81"/>
              </a:solidFill>
              <a:round/>
            </a:ln>
            <a:effectLst/>
          </c:spPr>
          <c:marker>
            <c:symbol val="circle"/>
            <c:size val="5"/>
            <c:spPr>
              <a:solidFill>
                <a:srgbClr val="422C81"/>
              </a:solidFill>
              <a:ln w="63500" cap="rnd">
                <a:solidFill>
                  <a:srgbClr val="422C81"/>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EDSB 2001</c:v>
                </c:pt>
                <c:pt idx="1">
                  <c:v>EDSB 2006</c:v>
                </c:pt>
                <c:pt idx="2">
                  <c:v>EDSB 2011-2012</c:v>
                </c:pt>
                <c:pt idx="3">
                  <c:v>EDSB 2017-2018</c:v>
                </c:pt>
              </c:strCache>
            </c:strRef>
          </c:cat>
          <c:val>
            <c:numRef>
              <c:f>Sheet1!$B$2:$B$5</c:f>
              <c:numCache>
                <c:formatCode>General</c:formatCode>
                <c:ptCount val="4"/>
                <c:pt idx="0">
                  <c:v>87</c:v>
                </c:pt>
                <c:pt idx="1">
                  <c:v>88</c:v>
                </c:pt>
                <c:pt idx="2">
                  <c:v>86</c:v>
                </c:pt>
                <c:pt idx="3">
                  <c:v>83</c:v>
                </c:pt>
              </c:numCache>
            </c:numRef>
          </c:val>
          <c:smooth val="0"/>
          <c:extLst>
            <c:ext xmlns:c16="http://schemas.microsoft.com/office/drawing/2014/chart" uri="{C3380CC4-5D6E-409C-BE32-E72D297353CC}">
              <c16:uniqueId val="{00000000-794A-4DCB-A3A8-875B321A53D8}"/>
            </c:ext>
          </c:extLst>
        </c:ser>
        <c:ser>
          <c:idx val="1"/>
          <c:order val="1"/>
          <c:tx>
            <c:strRef>
              <c:f>Sheet1!$C$1</c:f>
              <c:strCache>
                <c:ptCount val="1"/>
                <c:pt idx="0">
                  <c:v>4+ ANC visits</c:v>
                </c:pt>
              </c:strCache>
            </c:strRef>
          </c:tx>
          <c:spPr>
            <a:ln w="63500" cap="rnd">
              <a:solidFill>
                <a:srgbClr val="AF5B9E"/>
              </a:solidFill>
              <a:round/>
            </a:ln>
            <a:effectLst/>
          </c:spPr>
          <c:marker>
            <c:symbol val="circle"/>
            <c:size val="5"/>
            <c:spPr>
              <a:solidFill>
                <a:srgbClr val="AF5B9E"/>
              </a:solidFill>
              <a:ln w="63500">
                <a:solidFill>
                  <a:srgbClr val="AF5B9E"/>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EDSB 2001</c:v>
                </c:pt>
                <c:pt idx="1">
                  <c:v>EDSB 2006</c:v>
                </c:pt>
                <c:pt idx="2">
                  <c:v>EDSB 2011-2012</c:v>
                </c:pt>
                <c:pt idx="3">
                  <c:v>EDSB 2017-2018</c:v>
                </c:pt>
              </c:strCache>
            </c:strRef>
          </c:cat>
          <c:val>
            <c:numRef>
              <c:f>Sheet1!$C$2:$C$5</c:f>
              <c:numCache>
                <c:formatCode>General</c:formatCode>
                <c:ptCount val="4"/>
                <c:pt idx="0">
                  <c:v>62</c:v>
                </c:pt>
                <c:pt idx="1">
                  <c:v>61</c:v>
                </c:pt>
                <c:pt idx="2">
                  <c:v>58</c:v>
                </c:pt>
                <c:pt idx="3">
                  <c:v>52</c:v>
                </c:pt>
              </c:numCache>
            </c:numRef>
          </c:val>
          <c:smooth val="0"/>
          <c:extLst>
            <c:ext xmlns:c16="http://schemas.microsoft.com/office/drawing/2014/chart" uri="{C3380CC4-5D6E-409C-BE32-E72D297353CC}">
              <c16:uniqueId val="{00000001-794A-4DCB-A3A8-875B321A53D8}"/>
            </c:ext>
          </c:extLst>
        </c:ser>
        <c:ser>
          <c:idx val="2"/>
          <c:order val="2"/>
          <c:tx>
            <c:strRef>
              <c:f>Sheet1!$D$1</c:f>
              <c:strCache>
                <c:ptCount val="1"/>
                <c:pt idx="0">
                  <c:v>ANC in 1st trimester</c:v>
                </c:pt>
              </c:strCache>
            </c:strRef>
          </c:tx>
          <c:spPr>
            <a:ln w="63500" cap="rnd">
              <a:solidFill>
                <a:srgbClr val="0E97D0"/>
              </a:solidFill>
              <a:round/>
            </a:ln>
            <a:effectLst/>
          </c:spPr>
          <c:marker>
            <c:symbol val="circle"/>
            <c:size val="5"/>
            <c:spPr>
              <a:solidFill>
                <a:srgbClr val="0E97D0"/>
              </a:solidFill>
              <a:ln w="63500">
                <a:solidFill>
                  <a:srgbClr val="0E97D0"/>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EDSB 2001</c:v>
                </c:pt>
                <c:pt idx="1">
                  <c:v>EDSB 2006</c:v>
                </c:pt>
                <c:pt idx="2">
                  <c:v>EDSB 2011-2012</c:v>
                </c:pt>
                <c:pt idx="3">
                  <c:v>EDSB 2017-2018</c:v>
                </c:pt>
              </c:strCache>
            </c:strRef>
          </c:cat>
          <c:val>
            <c:numRef>
              <c:f>Sheet1!$D$2:$D$5</c:f>
              <c:numCache>
                <c:formatCode>General</c:formatCode>
                <c:ptCount val="4"/>
                <c:pt idx="0">
                  <c:v>37</c:v>
                </c:pt>
                <c:pt idx="1">
                  <c:v>42</c:v>
                </c:pt>
                <c:pt idx="2">
                  <c:v>48</c:v>
                </c:pt>
                <c:pt idx="3">
                  <c:v>51</c:v>
                </c:pt>
              </c:numCache>
            </c:numRef>
          </c:val>
          <c:smooth val="0"/>
          <c:extLst>
            <c:ext xmlns:c16="http://schemas.microsoft.com/office/drawing/2014/chart" uri="{C3380CC4-5D6E-409C-BE32-E72D297353CC}">
              <c16:uniqueId val="{00000002-794A-4DCB-A3A8-875B321A53D8}"/>
            </c:ext>
          </c:extLst>
        </c:ser>
        <c:dLbls>
          <c:dLblPos val="t"/>
          <c:showLegendKey val="0"/>
          <c:showVal val="1"/>
          <c:showCatName val="0"/>
          <c:showSerName val="0"/>
          <c:showPercent val="0"/>
          <c:showBubbleSize val="0"/>
        </c:dLbls>
        <c:marker val="1"/>
        <c:smooth val="0"/>
        <c:axId val="292540824"/>
        <c:axId val="292539256"/>
      </c:lineChart>
      <c:catAx>
        <c:axId val="292540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92539256"/>
        <c:crosses val="autoZero"/>
        <c:auto val="1"/>
        <c:lblAlgn val="ctr"/>
        <c:lblOffset val="100"/>
        <c:noMultiLvlLbl val="0"/>
      </c:catAx>
      <c:valAx>
        <c:axId val="292539256"/>
        <c:scaling>
          <c:orientation val="minMax"/>
          <c:max val="100"/>
        </c:scaling>
        <c:delete val="1"/>
        <c:axPos val="l"/>
        <c:numFmt formatCode="General" sourceLinked="1"/>
        <c:majorTickMark val="out"/>
        <c:minorTickMark val="none"/>
        <c:tickLblPos val="nextTo"/>
        <c:crossAx val="292540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Series 1</c:v>
                </c:pt>
              </c:strCache>
            </c:strRef>
          </c:tx>
          <c:spPr>
            <a:solidFill>
              <a:srgbClr val="0E97D0"/>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D5B3-49A7-8636-A97B0F929FB4}"/>
              </c:ext>
            </c:extLst>
          </c:dPt>
          <c:dPt>
            <c:idx val="2"/>
            <c:invertIfNegative val="0"/>
            <c:bubble3D val="0"/>
            <c:extLst>
              <c:ext xmlns:c16="http://schemas.microsoft.com/office/drawing/2014/chart" uri="{C3380CC4-5D6E-409C-BE32-E72D297353CC}">
                <c16:uniqueId val="{00000001-D5B3-49A7-8636-A97B0F929FB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Ayant reçu 2+ injections durant la grossesse la plus récente</c:v>
                </c:pt>
                <c:pt idx="1">
                  <c:v>Dont la naissance la plus récente a été protégée contre le tétanos néonatal</c:v>
                </c:pt>
              </c:strCache>
            </c:strRef>
          </c:cat>
          <c:val>
            <c:numRef>
              <c:f>Sheet1!$B$2:$B$3</c:f>
              <c:numCache>
                <c:formatCode>General</c:formatCode>
                <c:ptCount val="2"/>
                <c:pt idx="0">
                  <c:v>51</c:v>
                </c:pt>
                <c:pt idx="1">
                  <c:v>71</c:v>
                </c:pt>
              </c:numCache>
            </c:numRef>
          </c:val>
          <c:extLst>
            <c:ext xmlns:c16="http://schemas.microsoft.com/office/drawing/2014/chart" uri="{C3380CC4-5D6E-409C-BE32-E72D297353CC}">
              <c16:uniqueId val="{00000002-D5B3-49A7-8636-A97B0F929FB4}"/>
            </c:ext>
          </c:extLst>
        </c:ser>
        <c:dLbls>
          <c:dLblPos val="outEnd"/>
          <c:showLegendKey val="0"/>
          <c:showVal val="1"/>
          <c:showCatName val="0"/>
          <c:showSerName val="0"/>
          <c:showPercent val="0"/>
          <c:showBubbleSize val="0"/>
        </c:dLbls>
        <c:gapWidth val="100"/>
        <c:axId val="292541216"/>
        <c:axId val="292543176"/>
      </c:barChart>
      <c:catAx>
        <c:axId val="292541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92543176"/>
        <c:crosses val="autoZero"/>
        <c:auto val="1"/>
        <c:lblAlgn val="ctr"/>
        <c:lblOffset val="100"/>
        <c:noMultiLvlLbl val="0"/>
      </c:catAx>
      <c:valAx>
        <c:axId val="292543176"/>
        <c:scaling>
          <c:orientation val="minMax"/>
          <c:max val="100"/>
        </c:scaling>
        <c:delete val="1"/>
        <c:axPos val="l"/>
        <c:numFmt formatCode="General" sourceLinked="1"/>
        <c:majorTickMark val="out"/>
        <c:minorTickMark val="none"/>
        <c:tickLblPos val="nextTo"/>
        <c:crossAx val="292541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078597339782346E-2"/>
          <c:w val="0.65631561806349281"/>
          <c:h val="0.8527166782507688"/>
        </c:manualLayout>
      </c:layout>
      <c:barChart>
        <c:barDir val="col"/>
        <c:grouping val="percentStacked"/>
        <c:varyColors val="0"/>
        <c:ser>
          <c:idx val="0"/>
          <c:order val="0"/>
          <c:tx>
            <c:strRef>
              <c:f>Sheet1!$B$1</c:f>
              <c:strCache>
                <c:ptCount val="1"/>
                <c:pt idx="0">
                  <c:v>Établissement de santé (secteur public)</c:v>
                </c:pt>
              </c:strCache>
            </c:strRef>
          </c:tx>
          <c:spPr>
            <a:solidFill>
              <a:srgbClr val="177858"/>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General</c:formatCode>
                <c:ptCount val="3"/>
                <c:pt idx="0">
                  <c:v>70</c:v>
                </c:pt>
                <c:pt idx="1">
                  <c:v>68</c:v>
                </c:pt>
                <c:pt idx="2">
                  <c:v>71</c:v>
                </c:pt>
              </c:numCache>
            </c:numRef>
          </c:val>
          <c:extLst>
            <c:ext xmlns:c16="http://schemas.microsoft.com/office/drawing/2014/chart" uri="{C3380CC4-5D6E-409C-BE32-E72D297353CC}">
              <c16:uniqueId val="{00000000-95B9-438F-9D80-0EEDC689B3C7}"/>
            </c:ext>
          </c:extLst>
        </c:ser>
        <c:ser>
          <c:idx val="1"/>
          <c:order val="1"/>
          <c:tx>
            <c:strRef>
              <c:f>Sheet1!$C$1</c:f>
              <c:strCache>
                <c:ptCount val="1"/>
                <c:pt idx="0">
                  <c:v>Établissement de santé (secteur privé)</c:v>
                </c:pt>
              </c:strCache>
            </c:strRef>
          </c:tx>
          <c:spPr>
            <a:solidFill>
              <a:srgbClr val="177858">
                <a:lumMod val="50000"/>
              </a:srgbClr>
            </a:solidFill>
            <a:ln>
              <a:noFill/>
            </a:ln>
            <a:effectLst/>
            <a:scene3d>
              <a:camera prst="orthographicFront"/>
              <a:lightRig rig="threePt" dir="t">
                <a:rot lat="0" lon="0" rev="1200000"/>
              </a:lightRig>
            </a:scene3d>
            <a:sp3d>
              <a:bevelT w="63500" h="25400"/>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Sheet1!$C$2:$C$4</c:f>
              <c:numCache>
                <c:formatCode>General</c:formatCode>
                <c:ptCount val="3"/>
                <c:pt idx="0">
                  <c:v>14</c:v>
                </c:pt>
                <c:pt idx="1">
                  <c:v>22</c:v>
                </c:pt>
                <c:pt idx="2">
                  <c:v>9</c:v>
                </c:pt>
              </c:numCache>
            </c:numRef>
          </c:val>
          <c:extLst>
            <c:ext xmlns:c16="http://schemas.microsoft.com/office/drawing/2014/chart" uri="{C3380CC4-5D6E-409C-BE32-E72D297353CC}">
              <c16:uniqueId val="{00000001-95B9-438F-9D80-0EEDC689B3C7}"/>
            </c:ext>
          </c:extLst>
        </c:ser>
        <c:ser>
          <c:idx val="2"/>
          <c:order val="2"/>
          <c:tx>
            <c:strRef>
              <c:f>Sheet1!$D$1</c:f>
              <c:strCache>
                <c:ptCount val="1"/>
                <c:pt idx="0">
                  <c:v>Maison</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Sheet1!$D$2:$D$4</c:f>
              <c:numCache>
                <c:formatCode>General</c:formatCode>
                <c:ptCount val="3"/>
                <c:pt idx="0">
                  <c:v>15</c:v>
                </c:pt>
                <c:pt idx="1">
                  <c:v>9</c:v>
                </c:pt>
                <c:pt idx="2">
                  <c:v>18</c:v>
                </c:pt>
              </c:numCache>
            </c:numRef>
          </c:val>
          <c:extLst>
            <c:ext xmlns:c16="http://schemas.microsoft.com/office/drawing/2014/chart" uri="{C3380CC4-5D6E-409C-BE32-E72D297353CC}">
              <c16:uniqueId val="{00000002-95B9-438F-9D80-0EEDC689B3C7}"/>
            </c:ext>
          </c:extLst>
        </c:ser>
        <c:ser>
          <c:idx val="3"/>
          <c:order val="3"/>
          <c:tx>
            <c:strRef>
              <c:f>Sheet1!$E$1</c:f>
              <c:strCache>
                <c:ptCount val="1"/>
                <c:pt idx="0">
                  <c:v>Autre</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Sheet1!$E$2:$E$4</c:f>
              <c:numCache>
                <c:formatCode>General</c:formatCode>
                <c:ptCount val="3"/>
                <c:pt idx="0">
                  <c:v>2</c:v>
                </c:pt>
                <c:pt idx="1">
                  <c:v>1</c:v>
                </c:pt>
                <c:pt idx="2">
                  <c:v>2</c:v>
                </c:pt>
              </c:numCache>
            </c:numRef>
          </c:val>
          <c:extLst>
            <c:ext xmlns:c16="http://schemas.microsoft.com/office/drawing/2014/chart" uri="{C3380CC4-5D6E-409C-BE32-E72D297353CC}">
              <c16:uniqueId val="{00000003-95B9-438F-9D80-0EEDC689B3C7}"/>
            </c:ext>
          </c:extLst>
        </c:ser>
        <c:dLbls>
          <c:dLblPos val="ctr"/>
          <c:showLegendKey val="0"/>
          <c:showVal val="1"/>
          <c:showCatName val="0"/>
          <c:showSerName val="0"/>
          <c:showPercent val="0"/>
          <c:showBubbleSize val="0"/>
        </c:dLbls>
        <c:gapWidth val="100"/>
        <c:overlap val="100"/>
        <c:axId val="292540040"/>
        <c:axId val="292542392"/>
      </c:barChart>
      <c:catAx>
        <c:axId val="2925400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92542392"/>
        <c:crosses val="autoZero"/>
        <c:auto val="1"/>
        <c:lblAlgn val="ctr"/>
        <c:lblOffset val="100"/>
        <c:noMultiLvlLbl val="0"/>
      </c:catAx>
      <c:valAx>
        <c:axId val="292542392"/>
        <c:scaling>
          <c:orientation val="minMax"/>
        </c:scaling>
        <c:delete val="1"/>
        <c:axPos val="l"/>
        <c:numFmt formatCode="0%" sourceLinked="1"/>
        <c:majorTickMark val="none"/>
        <c:minorTickMark val="none"/>
        <c:tickLblPos val="nextTo"/>
        <c:crossAx val="292540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3456902955177"/>
          <c:y val="1.4786127972967387E-2"/>
          <c:w val="0.60878411382330255"/>
          <c:h val="0.97535645337838772"/>
        </c:manualLayout>
      </c:layout>
      <c:pieChart>
        <c:varyColors val="1"/>
        <c:ser>
          <c:idx val="0"/>
          <c:order val="0"/>
          <c:tx>
            <c:strRef>
              <c:f>Sheet1!$B$1</c:f>
              <c:strCache>
                <c:ptCount val="1"/>
                <c:pt idx="0">
                  <c:v>Series 1</c:v>
                </c:pt>
              </c:strCache>
            </c:strRef>
          </c:tx>
          <c:spPr>
            <a:ln>
              <a:noFill/>
            </a:ln>
            <a:scene3d>
              <a:camera prst="orthographicFront"/>
              <a:lightRig rig="threePt" dir="t">
                <a:rot lat="0" lon="0" rev="1200000"/>
              </a:lightRig>
            </a:scene3d>
            <a:sp3d>
              <a:bevelT w="63500" h="25400"/>
            </a:sp3d>
          </c:spPr>
          <c:dPt>
            <c:idx val="0"/>
            <c:bubble3D val="0"/>
            <c:spPr>
              <a:solidFill>
                <a:srgbClr val="177858">
                  <a:lumMod val="40000"/>
                  <a:lumOff val="60000"/>
                </a:srgb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E3D0-49C1-9C62-0D1265BF78B4}"/>
              </c:ext>
            </c:extLst>
          </c:dPt>
          <c:dPt>
            <c:idx val="1"/>
            <c:bubble3D val="0"/>
            <c:spPr>
              <a:solidFill>
                <a:srgbClr val="177858"/>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E3D0-49C1-9C62-0D1265BF78B4}"/>
              </c:ext>
            </c:extLst>
          </c:dPt>
          <c:dPt>
            <c:idx val="2"/>
            <c:bubble3D val="0"/>
            <c:spPr>
              <a:solidFill>
                <a:srgbClr val="FBD017"/>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E3D0-49C1-9C62-0D1265BF78B4}"/>
              </c:ext>
            </c:extLst>
          </c:dPt>
          <c:dPt>
            <c:idx val="3"/>
            <c:bubble3D val="0"/>
            <c:spPr>
              <a:solidFill>
                <a:srgbClr val="0E97D0"/>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7-E3D0-49C1-9C62-0D1265BF78B4}"/>
              </c:ext>
            </c:extLst>
          </c:dPt>
          <c:dPt>
            <c:idx val="4"/>
            <c:bubble3D val="0"/>
            <c:spPr>
              <a:solidFill>
                <a:srgbClr val="E81D2E"/>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9-E3D0-49C1-9C62-0D1265BF78B4}"/>
              </c:ext>
            </c:extLst>
          </c:dPt>
          <c:dPt>
            <c:idx val="5"/>
            <c:bubble3D val="0"/>
            <c:spPr>
              <a:solidFill>
                <a:schemeClr val="accent5">
                  <a:lumMod val="5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B-E3D0-49C1-9C62-0D1265BF78B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D0-49C1-9C62-0D1265BF78B4}"/>
                </c:ext>
              </c:extLst>
            </c:dLbl>
            <c:dLbl>
              <c:idx val="1"/>
              <c:layout>
                <c:manualLayout>
                  <c:x val="-0.16852471850656936"/>
                  <c:y val="-0.1283651494734473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3D0-49C1-9C62-0D1265BF78B4}"/>
                </c:ext>
              </c:extLst>
            </c:dLbl>
            <c:dLbl>
              <c:idx val="2"/>
              <c:layout>
                <c:manualLayout>
                  <c:x val="2.5324628687374093E-2"/>
                  <c:y val="5.170679692667696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504134940987119"/>
                      <c:h val="0.18991693935454401"/>
                    </c:manualLayout>
                  </c15:layout>
                </c:ext>
                <c:ext xmlns:c16="http://schemas.microsoft.com/office/drawing/2014/chart" uri="{C3380CC4-5D6E-409C-BE32-E72D297353CC}">
                  <c16:uniqueId val="{00000005-E3D0-49C1-9C62-0D1265BF78B4}"/>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3D0-49C1-9C62-0D1265BF78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Médecin</c:v>
                </c:pt>
                <c:pt idx="1">
                  <c:v>Infirmier/sage-femme</c:v>
                </c:pt>
                <c:pt idx="2">
                  <c:v>Prestataire non qualifié</c:v>
                </c:pt>
                <c:pt idx="3">
                  <c:v>Parents/autre</c:v>
                </c:pt>
                <c:pt idx="4">
                  <c:v>Personne</c:v>
                </c:pt>
              </c:strCache>
            </c:strRef>
          </c:cat>
          <c:val>
            <c:numRef>
              <c:f>Sheet1!$B$2:$B$6</c:f>
              <c:numCache>
                <c:formatCode>General</c:formatCode>
                <c:ptCount val="5"/>
                <c:pt idx="0">
                  <c:v>6</c:v>
                </c:pt>
                <c:pt idx="1">
                  <c:v>72</c:v>
                </c:pt>
                <c:pt idx="2">
                  <c:v>7</c:v>
                </c:pt>
                <c:pt idx="3">
                  <c:v>7</c:v>
                </c:pt>
                <c:pt idx="4">
                  <c:v>8</c:v>
                </c:pt>
              </c:numCache>
            </c:numRef>
          </c:val>
          <c:extLst>
            <c:ext xmlns:c16="http://schemas.microsoft.com/office/drawing/2014/chart" uri="{C3380CC4-5D6E-409C-BE32-E72D297353CC}">
              <c16:uniqueId val="{0000000C-E3D0-49C1-9C62-0D1265BF78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5.3204353083434096E-2"/>
          <c:w val="0.96616035172886816"/>
          <c:h val="0.85029829856515837"/>
        </c:manualLayout>
      </c:layout>
      <c:lineChart>
        <c:grouping val="standard"/>
        <c:varyColors val="0"/>
        <c:ser>
          <c:idx val="0"/>
          <c:order val="0"/>
          <c:tx>
            <c:strRef>
              <c:f>Sheet1!$B$1</c:f>
              <c:strCache>
                <c:ptCount val="1"/>
                <c:pt idx="0">
                  <c:v>Delivery in a health facility</c:v>
                </c:pt>
              </c:strCache>
            </c:strRef>
          </c:tx>
          <c:spPr>
            <a:ln w="63500" cap="rnd">
              <a:solidFill>
                <a:srgbClr val="177858"/>
              </a:solidFill>
              <a:round/>
            </a:ln>
            <a:effectLst/>
          </c:spPr>
          <c:marker>
            <c:symbol val="circle"/>
            <c:size val="5"/>
            <c:spPr>
              <a:solidFill>
                <a:srgbClr val="177858"/>
              </a:solidFill>
              <a:ln w="63500" cap="rnd">
                <a:solidFill>
                  <a:srgbClr val="177858"/>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EDSB 2001</c:v>
                </c:pt>
                <c:pt idx="1">
                  <c:v>EDSB 2006</c:v>
                </c:pt>
                <c:pt idx="2">
                  <c:v>EDSB 2011-2012</c:v>
                </c:pt>
                <c:pt idx="3">
                  <c:v>EDSB 2017-2018</c:v>
                </c:pt>
              </c:strCache>
            </c:strRef>
          </c:cat>
          <c:val>
            <c:numRef>
              <c:f>Sheet1!$B$2:$B$5</c:f>
              <c:numCache>
                <c:formatCode>General</c:formatCode>
                <c:ptCount val="4"/>
                <c:pt idx="0">
                  <c:v>76</c:v>
                </c:pt>
                <c:pt idx="1">
                  <c:v>78</c:v>
                </c:pt>
                <c:pt idx="2">
                  <c:v>87</c:v>
                </c:pt>
                <c:pt idx="3">
                  <c:v>84</c:v>
                </c:pt>
              </c:numCache>
            </c:numRef>
          </c:val>
          <c:smooth val="0"/>
          <c:extLst>
            <c:ext xmlns:c16="http://schemas.microsoft.com/office/drawing/2014/chart" uri="{C3380CC4-5D6E-409C-BE32-E72D297353CC}">
              <c16:uniqueId val="{00000000-1BEC-4981-89A3-B7EF441255BB}"/>
            </c:ext>
          </c:extLst>
        </c:ser>
        <c:ser>
          <c:idx val="1"/>
          <c:order val="1"/>
          <c:tx>
            <c:strRef>
              <c:f>Sheet1!$C$1</c:f>
              <c:strCache>
                <c:ptCount val="1"/>
                <c:pt idx="0">
                  <c:v>Delivery assisted by a skilled provider</c:v>
                </c:pt>
              </c:strCache>
            </c:strRef>
          </c:tx>
          <c:spPr>
            <a:ln w="63500" cap="rnd">
              <a:solidFill>
                <a:srgbClr val="0E97D0"/>
              </a:solidFill>
              <a:round/>
            </a:ln>
            <a:effectLst/>
          </c:spPr>
          <c:marker>
            <c:symbol val="circle"/>
            <c:size val="5"/>
            <c:spPr>
              <a:solidFill>
                <a:srgbClr val="0E97D0"/>
              </a:solidFill>
              <a:ln w="63500">
                <a:solidFill>
                  <a:srgbClr val="0E97D0"/>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EDSB 2001</c:v>
                </c:pt>
                <c:pt idx="1">
                  <c:v>EDSB 2006</c:v>
                </c:pt>
                <c:pt idx="2">
                  <c:v>EDSB 2011-2012</c:v>
                </c:pt>
                <c:pt idx="3">
                  <c:v>EDSB 2017-2018</c:v>
                </c:pt>
              </c:strCache>
            </c:strRef>
          </c:cat>
          <c:val>
            <c:numRef>
              <c:f>Sheet1!$C$2:$C$5</c:f>
              <c:numCache>
                <c:formatCode>General</c:formatCode>
                <c:ptCount val="4"/>
                <c:pt idx="0">
                  <c:v>73</c:v>
                </c:pt>
                <c:pt idx="1">
                  <c:v>78</c:v>
                </c:pt>
                <c:pt idx="2">
                  <c:v>84</c:v>
                </c:pt>
                <c:pt idx="3">
                  <c:v>78</c:v>
                </c:pt>
              </c:numCache>
            </c:numRef>
          </c:val>
          <c:smooth val="0"/>
          <c:extLst>
            <c:ext xmlns:c16="http://schemas.microsoft.com/office/drawing/2014/chart" uri="{C3380CC4-5D6E-409C-BE32-E72D297353CC}">
              <c16:uniqueId val="{00000001-1BEC-4981-89A3-B7EF441255BB}"/>
            </c:ext>
          </c:extLst>
        </c:ser>
        <c:ser>
          <c:idx val="2"/>
          <c:order val="2"/>
          <c:tx>
            <c:strRef>
              <c:f>Sheet1!$D$1</c:f>
              <c:strCache>
                <c:ptCount val="1"/>
                <c:pt idx="0">
                  <c:v>Delivery at home</c:v>
                </c:pt>
              </c:strCache>
            </c:strRef>
          </c:tx>
          <c:spPr>
            <a:ln w="63500" cap="rnd">
              <a:solidFill>
                <a:srgbClr val="E81D2E"/>
              </a:solidFill>
              <a:round/>
            </a:ln>
            <a:effectLst/>
          </c:spPr>
          <c:marker>
            <c:symbol val="circle"/>
            <c:size val="5"/>
            <c:spPr>
              <a:solidFill>
                <a:srgbClr val="E81D2E"/>
              </a:solidFill>
              <a:ln w="63500">
                <a:solidFill>
                  <a:srgbClr val="E81D2E"/>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EDSB 2001</c:v>
                </c:pt>
                <c:pt idx="1">
                  <c:v>EDSB 2006</c:v>
                </c:pt>
                <c:pt idx="2">
                  <c:v>EDSB 2011-2012</c:v>
                </c:pt>
                <c:pt idx="3">
                  <c:v>EDSB 2017-2018</c:v>
                </c:pt>
              </c:strCache>
            </c:strRef>
          </c:cat>
          <c:val>
            <c:numRef>
              <c:f>Sheet1!$D$2:$D$5</c:f>
              <c:numCache>
                <c:formatCode>General</c:formatCode>
                <c:ptCount val="4"/>
                <c:pt idx="0">
                  <c:v>23</c:v>
                </c:pt>
                <c:pt idx="1">
                  <c:v>22</c:v>
                </c:pt>
                <c:pt idx="2">
                  <c:v>13</c:v>
                </c:pt>
                <c:pt idx="3">
                  <c:v>15</c:v>
                </c:pt>
              </c:numCache>
            </c:numRef>
          </c:val>
          <c:smooth val="0"/>
          <c:extLst>
            <c:ext xmlns:c16="http://schemas.microsoft.com/office/drawing/2014/chart" uri="{C3380CC4-5D6E-409C-BE32-E72D297353CC}">
              <c16:uniqueId val="{00000002-1BEC-4981-89A3-B7EF441255BB}"/>
            </c:ext>
          </c:extLst>
        </c:ser>
        <c:dLbls>
          <c:dLblPos val="t"/>
          <c:showLegendKey val="0"/>
          <c:showVal val="1"/>
          <c:showCatName val="0"/>
          <c:showSerName val="0"/>
          <c:showPercent val="0"/>
          <c:showBubbleSize val="0"/>
        </c:dLbls>
        <c:marker val="1"/>
        <c:smooth val="0"/>
        <c:axId val="289790088"/>
        <c:axId val="289792048"/>
      </c:lineChart>
      <c:catAx>
        <c:axId val="289790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9792048"/>
        <c:crosses val="autoZero"/>
        <c:auto val="1"/>
        <c:lblAlgn val="ctr"/>
        <c:lblOffset val="100"/>
        <c:noMultiLvlLbl val="0"/>
      </c:catAx>
      <c:valAx>
        <c:axId val="289792048"/>
        <c:scaling>
          <c:orientation val="minMax"/>
          <c:max val="100"/>
        </c:scaling>
        <c:delete val="1"/>
        <c:axPos val="l"/>
        <c:numFmt formatCode="General" sourceLinked="1"/>
        <c:majorTickMark val="out"/>
        <c:minorTickMark val="none"/>
        <c:tickLblPos val="nextTo"/>
        <c:crossAx val="289790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3784764207980654"/>
          <c:w val="0.96616035172886816"/>
          <c:h val="0.77061249750069027"/>
        </c:manualLayout>
      </c:layout>
      <c:barChart>
        <c:barDir val="col"/>
        <c:grouping val="clustered"/>
        <c:varyColors val="0"/>
        <c:ser>
          <c:idx val="0"/>
          <c:order val="0"/>
          <c:tx>
            <c:strRef>
              <c:f>Sheet1!$B$1</c:f>
              <c:strCache>
                <c:ptCount val="1"/>
                <c:pt idx="0">
                  <c:v>Mère </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1"/>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DD63-45C0-9F4B-1C70B44525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Moins de 2 jours après la naissance</c:v>
                </c:pt>
                <c:pt idx="1">
                  <c:v>Pas d'examen postnatal</c:v>
                </c:pt>
              </c:strCache>
            </c:strRef>
          </c:cat>
          <c:val>
            <c:numRef>
              <c:f>Sheet1!$B$2:$B$3</c:f>
              <c:numCache>
                <c:formatCode>General</c:formatCode>
                <c:ptCount val="2"/>
                <c:pt idx="0">
                  <c:v>66</c:v>
                </c:pt>
                <c:pt idx="1">
                  <c:v>27</c:v>
                </c:pt>
              </c:numCache>
            </c:numRef>
          </c:val>
          <c:extLst>
            <c:ext xmlns:c16="http://schemas.microsoft.com/office/drawing/2014/chart" uri="{C3380CC4-5D6E-409C-BE32-E72D297353CC}">
              <c16:uniqueId val="{00000004-13EF-47FA-8DCD-A9BC6C698C64}"/>
            </c:ext>
          </c:extLst>
        </c:ser>
        <c:ser>
          <c:idx val="1"/>
          <c:order val="1"/>
          <c:tx>
            <c:strRef>
              <c:f>Sheet1!$C$1</c:f>
              <c:strCache>
                <c:ptCount val="1"/>
                <c:pt idx="0">
                  <c:v>Nouveau-né</c:v>
                </c:pt>
              </c:strCache>
            </c:strRef>
          </c:tx>
          <c:spPr>
            <a:solidFill>
              <a:srgbClr val="0E97D0"/>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Moins de 2 jours après la naissance</c:v>
                </c:pt>
                <c:pt idx="1">
                  <c:v>Pas d'examen postnatal</c:v>
                </c:pt>
              </c:strCache>
            </c:strRef>
          </c:cat>
          <c:val>
            <c:numRef>
              <c:f>Sheet1!$C$2:$C$3</c:f>
              <c:numCache>
                <c:formatCode>General</c:formatCode>
                <c:ptCount val="2"/>
                <c:pt idx="0">
                  <c:v>64</c:v>
                </c:pt>
                <c:pt idx="1">
                  <c:v>29</c:v>
                </c:pt>
              </c:numCache>
            </c:numRef>
          </c:val>
          <c:extLst>
            <c:ext xmlns:c16="http://schemas.microsoft.com/office/drawing/2014/chart" uri="{C3380CC4-5D6E-409C-BE32-E72D297353CC}">
              <c16:uniqueId val="{00000005-13EF-47FA-8DCD-A9BC6C698C64}"/>
            </c:ext>
          </c:extLst>
        </c:ser>
        <c:dLbls>
          <c:dLblPos val="outEnd"/>
          <c:showLegendKey val="0"/>
          <c:showVal val="1"/>
          <c:showCatName val="0"/>
          <c:showSerName val="0"/>
          <c:showPercent val="0"/>
          <c:showBubbleSize val="0"/>
        </c:dLbls>
        <c:gapWidth val="200"/>
        <c:axId val="289785384"/>
        <c:axId val="289786168"/>
      </c:barChart>
      <c:catAx>
        <c:axId val="289785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9786168"/>
        <c:crosses val="autoZero"/>
        <c:auto val="1"/>
        <c:lblAlgn val="ctr"/>
        <c:lblOffset val="100"/>
        <c:noMultiLvlLbl val="0"/>
      </c:catAx>
      <c:valAx>
        <c:axId val="289786168"/>
        <c:scaling>
          <c:orientation val="minMax"/>
          <c:max val="100"/>
        </c:scaling>
        <c:delete val="1"/>
        <c:axPos val="l"/>
        <c:numFmt formatCode="General" sourceLinked="1"/>
        <c:majorTickMark val="out"/>
        <c:minorTickMark val="none"/>
        <c:tickLblPos val="nextTo"/>
        <c:crossAx val="289785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98053368328959"/>
          <c:y val="0"/>
          <c:w val="0.64641163604549434"/>
          <c:h val="1"/>
        </c:manualLayout>
      </c:layout>
      <c:barChart>
        <c:barDir val="bar"/>
        <c:grouping val="clustered"/>
        <c:varyColors val="0"/>
        <c:ser>
          <c:idx val="0"/>
          <c:order val="0"/>
          <c:tx>
            <c:strRef>
              <c:f>Sheet1!$B$1</c:f>
              <c:strCache>
                <c:ptCount val="1"/>
                <c:pt idx="0">
                  <c:v>Series 1</c:v>
                </c:pt>
              </c:strCache>
            </c:strRef>
          </c:tx>
          <c:spPr>
            <a:solidFill>
              <a:srgbClr val="0E97D0"/>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68E5-4177-85EA-683D9D97644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 moins 1 problème d'accès aux soins de santé</c:v>
                </c:pt>
                <c:pt idx="1">
                  <c:v>Obtenir l'argent pour se faire soigner</c:v>
                </c:pt>
                <c:pt idx="2">
                  <c:v>Distance jusqu'à l'établissement de santé</c:v>
                </c:pt>
                <c:pt idx="3">
                  <c:v>Obtenir la permission d'aller se faire soigner</c:v>
                </c:pt>
                <c:pt idx="4">
                  <c:v>Ne veut pas s'y rendre seule</c:v>
                </c:pt>
              </c:strCache>
            </c:strRef>
          </c:cat>
          <c:val>
            <c:numRef>
              <c:f>Sheet1!$B$2:$B$6</c:f>
              <c:numCache>
                <c:formatCode>General</c:formatCode>
                <c:ptCount val="5"/>
                <c:pt idx="0">
                  <c:v>60</c:v>
                </c:pt>
                <c:pt idx="1">
                  <c:v>53</c:v>
                </c:pt>
                <c:pt idx="2">
                  <c:v>31</c:v>
                </c:pt>
                <c:pt idx="3">
                  <c:v>22</c:v>
                </c:pt>
                <c:pt idx="4">
                  <c:v>20</c:v>
                </c:pt>
              </c:numCache>
            </c:numRef>
          </c:val>
          <c:extLst>
            <c:ext xmlns:c16="http://schemas.microsoft.com/office/drawing/2014/chart" uri="{C3380CC4-5D6E-409C-BE32-E72D297353CC}">
              <c16:uniqueId val="{00000002-68E5-4177-85EA-683D9D976445}"/>
            </c:ext>
          </c:extLst>
        </c:ser>
        <c:dLbls>
          <c:showLegendKey val="0"/>
          <c:showVal val="0"/>
          <c:showCatName val="0"/>
          <c:showSerName val="0"/>
          <c:showPercent val="0"/>
          <c:showBubbleSize val="0"/>
        </c:dLbls>
        <c:gapWidth val="100"/>
        <c:axId val="290505480"/>
        <c:axId val="290505088"/>
      </c:barChart>
      <c:catAx>
        <c:axId val="2905054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90505088"/>
        <c:crosses val="autoZero"/>
        <c:auto val="1"/>
        <c:lblAlgn val="ctr"/>
        <c:lblOffset val="100"/>
        <c:noMultiLvlLbl val="0"/>
      </c:catAx>
      <c:valAx>
        <c:axId val="290505088"/>
        <c:scaling>
          <c:orientation val="minMax"/>
          <c:max val="100"/>
        </c:scaling>
        <c:delete val="1"/>
        <c:axPos val="b"/>
        <c:numFmt formatCode="General" sourceLinked="1"/>
        <c:majorTickMark val="none"/>
        <c:minorTickMark val="none"/>
        <c:tickLblPos val="nextTo"/>
        <c:crossAx val="29050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43456902955177"/>
          <c:y val="1.4786127972967387E-2"/>
          <c:w val="0.60878411382330255"/>
          <c:h val="0.97535645337838772"/>
        </c:manualLayout>
      </c:layout>
      <c:pieChart>
        <c:varyColors val="1"/>
        <c:ser>
          <c:idx val="0"/>
          <c:order val="0"/>
          <c:tx>
            <c:strRef>
              <c:f>Sheet1!$B$1</c:f>
              <c:strCache>
                <c:ptCount val="1"/>
                <c:pt idx="0">
                  <c:v>Column1</c:v>
                </c:pt>
              </c:strCache>
            </c:strRef>
          </c:tx>
          <c:spPr>
            <a:ln>
              <a:noFill/>
            </a:ln>
            <a:scene3d>
              <a:camera prst="orthographicFront"/>
              <a:lightRig rig="threePt" dir="t">
                <a:rot lat="0" lon="0" rev="1200000"/>
              </a:lightRig>
            </a:scene3d>
            <a:sp3d>
              <a:bevelT w="63500" h="25400"/>
            </a:sp3d>
          </c:spPr>
          <c:dPt>
            <c:idx val="0"/>
            <c:bubble3D val="0"/>
            <c:spPr>
              <a:solidFill>
                <a:schemeClr val="accent4"/>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C28E-4DB5-B4D9-836BB1A766DD}"/>
              </c:ext>
            </c:extLst>
          </c:dPt>
          <c:dPt>
            <c:idx val="1"/>
            <c:bubble3D val="0"/>
            <c:spPr>
              <a:solidFill>
                <a:schemeClr val="accent4">
                  <a:lumMod val="5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C28E-4DB5-B4D9-836BB1A766DD}"/>
              </c:ext>
            </c:extLst>
          </c:dPt>
          <c:dPt>
            <c:idx val="2"/>
            <c:bubble3D val="0"/>
            <c:spPr>
              <a:solidFill>
                <a:schemeClr val="accent2"/>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C28E-4DB5-B4D9-836BB1A766DD}"/>
              </c:ext>
            </c:extLst>
          </c:dPt>
          <c:dPt>
            <c:idx val="3"/>
            <c:bubble3D val="0"/>
            <c:spPr>
              <a:solidFill>
                <a:schemeClr val="accent3"/>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7-C28E-4DB5-B4D9-836BB1A766DD}"/>
              </c:ext>
            </c:extLst>
          </c:dPt>
          <c:dPt>
            <c:idx val="4"/>
            <c:bubble3D val="0"/>
            <c:spPr>
              <a:solidFill>
                <a:schemeClr val="accent1"/>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9-C28E-4DB5-B4D9-836BB1A766DD}"/>
              </c:ext>
            </c:extLst>
          </c:dPt>
          <c:dPt>
            <c:idx val="5"/>
            <c:bubble3D val="0"/>
            <c:spPr>
              <a:solidFill>
                <a:schemeClr val="accent6"/>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B-C28E-4DB5-B4D9-836BB1A766DD}"/>
              </c:ext>
            </c:extLst>
          </c:dPt>
          <c:dLbls>
            <c:dLbl>
              <c:idx val="0"/>
              <c:delete val="1"/>
              <c:extLst>
                <c:ext xmlns:c15="http://schemas.microsoft.com/office/drawing/2012/chart" uri="{CE6537A1-D6FC-4f65-9D91-7224C49458BB}"/>
                <c:ext xmlns:c16="http://schemas.microsoft.com/office/drawing/2014/chart" uri="{C3380CC4-5D6E-409C-BE32-E72D297353CC}">
                  <c16:uniqueId val="{00000001-C28E-4DB5-B4D9-836BB1A766DD}"/>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6="http://schemas.microsoft.com/office/drawing/2014/chart" uri="{C3380CC4-5D6E-409C-BE32-E72D297353CC}">
                  <c16:uniqueId val="{00000003-C28E-4DB5-B4D9-836BB1A766DD}"/>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6="http://schemas.microsoft.com/office/drawing/2014/chart" uri="{C3380CC4-5D6E-409C-BE32-E72D297353CC}">
                  <c16:uniqueId val="{00000009-C28E-4DB5-B4D9-836BB1A766DD}"/>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c:ext xmlns:c16="http://schemas.microsoft.com/office/drawing/2014/chart" uri="{C3380CC4-5D6E-409C-BE32-E72D297353CC}">
                  <c16:uniqueId val="{0000000B-C28E-4DB5-B4D9-836BB1A766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7-17 mois</c:v>
                </c:pt>
                <c:pt idx="1">
                  <c:v>18-23 mois</c:v>
                </c:pt>
                <c:pt idx="2">
                  <c:v>24-35 mois</c:v>
                </c:pt>
                <c:pt idx="3">
                  <c:v>36-47 mois</c:v>
                </c:pt>
                <c:pt idx="4">
                  <c:v>48-59 mois</c:v>
                </c:pt>
                <c:pt idx="5">
                  <c:v>60+ mois</c:v>
                </c:pt>
              </c:strCache>
            </c:strRef>
          </c:cat>
          <c:val>
            <c:numRef>
              <c:f>Sheet1!$B$2:$B$7</c:f>
              <c:numCache>
                <c:formatCode>0</c:formatCode>
                <c:ptCount val="6"/>
                <c:pt idx="0">
                  <c:v>4.5999999999999996</c:v>
                </c:pt>
                <c:pt idx="1">
                  <c:v>11.8</c:v>
                </c:pt>
                <c:pt idx="2">
                  <c:v>39.6</c:v>
                </c:pt>
                <c:pt idx="3">
                  <c:v>23.6</c:v>
                </c:pt>
                <c:pt idx="4">
                  <c:v>10.1</c:v>
                </c:pt>
                <c:pt idx="5">
                  <c:v>10.3</c:v>
                </c:pt>
              </c:numCache>
            </c:numRef>
          </c:val>
          <c:extLst>
            <c:ext xmlns:c16="http://schemas.microsoft.com/office/drawing/2014/chart" uri="{C3380CC4-5D6E-409C-BE32-E72D297353CC}">
              <c16:uniqueId val="{0000000C-C28E-4DB5-B4D9-836BB1A766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6.0459492140266025E-2"/>
          <c:w val="0.96616035172886816"/>
          <c:h val="0.84304315950832631"/>
        </c:manualLayout>
      </c:layout>
      <c:barChart>
        <c:barDir val="col"/>
        <c:grouping val="clustered"/>
        <c:varyColors val="0"/>
        <c:ser>
          <c:idx val="0"/>
          <c:order val="0"/>
          <c:tx>
            <c:strRef>
              <c:f>Sheet1!$B$1</c:f>
              <c:strCache>
                <c:ptCount val="1"/>
                <c:pt idx="0">
                  <c:v>Series 1</c:v>
                </c:pt>
              </c:strCache>
            </c:strRef>
          </c:tx>
          <c:spPr>
            <a:solidFill>
              <a:srgbClr val="177858"/>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177858"/>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189B-4062-B874-1F2AA6E06D74}"/>
              </c:ext>
            </c:extLst>
          </c:dPt>
          <c:dPt>
            <c:idx val="1"/>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189B-4062-B874-1F2AA6E06D74}"/>
              </c:ext>
            </c:extLst>
          </c:dPt>
          <c:dPt>
            <c:idx val="2"/>
            <c:invertIfNegative val="0"/>
            <c:bubble3D val="0"/>
            <c:spPr>
              <a:solidFill>
                <a:srgbClr val="FBD017"/>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189B-4062-B874-1F2AA6E06D7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Bénin</c:v>
                </c:pt>
                <c:pt idx="1">
                  <c:v>Ensemble urbain</c:v>
                </c:pt>
                <c:pt idx="2">
                  <c:v>Rural</c:v>
                </c:pt>
              </c:strCache>
            </c:strRef>
          </c:cat>
          <c:val>
            <c:numRef>
              <c:f>Sheet1!$B$2:$B$4</c:f>
              <c:numCache>
                <c:formatCode>0</c:formatCode>
                <c:ptCount val="3"/>
                <c:pt idx="0">
                  <c:v>20</c:v>
                </c:pt>
                <c:pt idx="1">
                  <c:v>15</c:v>
                </c:pt>
                <c:pt idx="2">
                  <c:v>24</c:v>
                </c:pt>
              </c:numCache>
            </c:numRef>
          </c:val>
          <c:extLst>
            <c:ext xmlns:c16="http://schemas.microsoft.com/office/drawing/2014/chart" uri="{C3380CC4-5D6E-409C-BE32-E72D297353CC}">
              <c16:uniqueId val="{00000006-189B-4062-B874-1F2AA6E06D74}"/>
            </c:ext>
          </c:extLst>
        </c:ser>
        <c:dLbls>
          <c:dLblPos val="outEnd"/>
          <c:showLegendKey val="0"/>
          <c:showVal val="1"/>
          <c:showCatName val="0"/>
          <c:showSerName val="0"/>
          <c:showPercent val="0"/>
          <c:showBubbleSize val="0"/>
        </c:dLbls>
        <c:gapWidth val="100"/>
        <c:axId val="285873040"/>
        <c:axId val="285872648"/>
      </c:barChart>
      <c:catAx>
        <c:axId val="2858730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72648"/>
        <c:crosses val="autoZero"/>
        <c:auto val="1"/>
        <c:lblAlgn val="ctr"/>
        <c:lblOffset val="100"/>
        <c:noMultiLvlLbl val="0"/>
      </c:catAx>
      <c:valAx>
        <c:axId val="285872648"/>
        <c:scaling>
          <c:orientation val="minMax"/>
          <c:max val="100"/>
        </c:scaling>
        <c:delete val="1"/>
        <c:axPos val="l"/>
        <c:numFmt formatCode="0" sourceLinked="1"/>
        <c:majorTickMark val="out"/>
        <c:minorTickMark val="none"/>
        <c:tickLblPos val="nextTo"/>
        <c:crossAx val="28587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1983999560805E-2"/>
          <c:y val="0"/>
          <c:w val="0.96616035172886816"/>
          <c:h val="0.83336964076588371"/>
        </c:manualLayout>
      </c:layout>
      <c:lineChart>
        <c:grouping val="standard"/>
        <c:varyColors val="0"/>
        <c:ser>
          <c:idx val="0"/>
          <c:order val="0"/>
          <c:tx>
            <c:strRef>
              <c:f>Sheet1!$B$1</c:f>
              <c:strCache>
                <c:ptCount val="1"/>
                <c:pt idx="0">
                  <c:v>Series 1</c:v>
                </c:pt>
              </c:strCache>
            </c:strRef>
          </c:tx>
          <c:spPr>
            <a:ln w="63500" cap="rnd">
              <a:solidFill>
                <a:schemeClr val="accent5"/>
              </a:solidFill>
              <a:round/>
            </a:ln>
            <a:effectLst/>
          </c:spPr>
          <c:marker>
            <c:symbol val="circle"/>
            <c:size val="5"/>
            <c:spPr>
              <a:solidFill>
                <a:schemeClr val="accent5"/>
              </a:solidFill>
              <a:ln w="63500" cap="rnd">
                <a:solidFill>
                  <a:schemeClr val="accent5"/>
                </a:solidFill>
              </a:ln>
              <a:effectLst/>
              <a:scene3d>
                <a:camera prst="orthographicFront"/>
                <a:lightRig rig="threePt" dir="t">
                  <a:rot lat="0" lon="0" rev="1200000"/>
                </a:lightRig>
              </a:scene3d>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EDSB-I 1996</c:v>
                </c:pt>
                <c:pt idx="1">
                  <c:v>EDSB-II 2001</c:v>
                </c:pt>
                <c:pt idx="2">
                  <c:v>EDSB-III 2006</c:v>
                </c:pt>
                <c:pt idx="3">
                  <c:v>EDSB-IV 2011-2012</c:v>
                </c:pt>
                <c:pt idx="4">
                  <c:v>EDSB-V 2017-2018</c:v>
                </c:pt>
              </c:strCache>
            </c:strRef>
          </c:cat>
          <c:val>
            <c:numRef>
              <c:f>Sheet1!$B$2:$B$6</c:f>
              <c:numCache>
                <c:formatCode>0</c:formatCode>
                <c:ptCount val="5"/>
                <c:pt idx="0">
                  <c:v>26</c:v>
                </c:pt>
                <c:pt idx="1">
                  <c:v>22</c:v>
                </c:pt>
                <c:pt idx="2">
                  <c:v>21</c:v>
                </c:pt>
                <c:pt idx="3">
                  <c:v>17</c:v>
                </c:pt>
                <c:pt idx="4">
                  <c:v>20</c:v>
                </c:pt>
              </c:numCache>
            </c:numRef>
          </c:val>
          <c:smooth val="1"/>
          <c:extLst>
            <c:ext xmlns:c16="http://schemas.microsoft.com/office/drawing/2014/chart" uri="{C3380CC4-5D6E-409C-BE32-E72D297353CC}">
              <c16:uniqueId val="{00000000-CA17-484A-9BF7-A4BBE736CE66}"/>
            </c:ext>
          </c:extLst>
        </c:ser>
        <c:dLbls>
          <c:dLblPos val="t"/>
          <c:showLegendKey val="0"/>
          <c:showVal val="1"/>
          <c:showCatName val="0"/>
          <c:showSerName val="0"/>
          <c:showPercent val="0"/>
          <c:showBubbleSize val="0"/>
        </c:dLbls>
        <c:marker val="1"/>
        <c:smooth val="0"/>
        <c:axId val="285870688"/>
        <c:axId val="285871864"/>
      </c:lineChart>
      <c:catAx>
        <c:axId val="285870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71864"/>
        <c:crosses val="autoZero"/>
        <c:auto val="1"/>
        <c:lblAlgn val="ctr"/>
        <c:lblOffset val="100"/>
        <c:noMultiLvlLbl val="0"/>
      </c:catAx>
      <c:valAx>
        <c:axId val="285871864"/>
        <c:scaling>
          <c:orientation val="minMax"/>
          <c:max val="100"/>
        </c:scaling>
        <c:delete val="1"/>
        <c:axPos val="l"/>
        <c:numFmt formatCode="0" sourceLinked="1"/>
        <c:majorTickMark val="out"/>
        <c:minorTickMark val="none"/>
        <c:tickLblPos val="nextTo"/>
        <c:crossAx val="28587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6.0459492140266025E-2"/>
          <c:w val="0.96616035172886816"/>
          <c:h val="0.84304315950832631"/>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2499-4298-A754-D502582CBCB1}"/>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2499-4298-A754-D502582CBCB1}"/>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Âge médian aux premiers rapports sexuels</c:v>
                </c:pt>
                <c:pt idx="1">
                  <c:v>Âge médian à la première union</c:v>
                </c:pt>
                <c:pt idx="2">
                  <c:v>Âge médian à la première naissance</c:v>
                </c:pt>
              </c:strCache>
            </c:strRef>
          </c:cat>
          <c:val>
            <c:numRef>
              <c:f>Sheet1!$B$2:$B$4</c:f>
              <c:numCache>
                <c:formatCode>0.0</c:formatCode>
                <c:ptCount val="3"/>
                <c:pt idx="0">
                  <c:v>17.3</c:v>
                </c:pt>
                <c:pt idx="1">
                  <c:v>19.399999999999999</c:v>
                </c:pt>
                <c:pt idx="2">
                  <c:v>20.5</c:v>
                </c:pt>
              </c:numCache>
            </c:numRef>
          </c:val>
          <c:extLst>
            <c:ext xmlns:c16="http://schemas.microsoft.com/office/drawing/2014/chart" uri="{C3380CC4-5D6E-409C-BE32-E72D297353CC}">
              <c16:uniqueId val="{00000004-2499-4298-A754-D502582CBCB1}"/>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Âge médian aux premiers rapports sexuels</c:v>
                </c:pt>
                <c:pt idx="1">
                  <c:v>Âge médian à la première union</c:v>
                </c:pt>
                <c:pt idx="2">
                  <c:v>Âge médian à la première naissance</c:v>
                </c:pt>
              </c:strCache>
            </c:strRef>
          </c:cat>
          <c:val>
            <c:numRef>
              <c:f>Sheet1!$C$2:$C$4</c:f>
              <c:numCache>
                <c:formatCode>0.0</c:formatCode>
                <c:ptCount val="3"/>
                <c:pt idx="0">
                  <c:v>18.7</c:v>
                </c:pt>
                <c:pt idx="1">
                  <c:v>25.1</c:v>
                </c:pt>
              </c:numCache>
            </c:numRef>
          </c:val>
          <c:extLst>
            <c:ext xmlns:c16="http://schemas.microsoft.com/office/drawing/2014/chart" uri="{C3380CC4-5D6E-409C-BE32-E72D297353CC}">
              <c16:uniqueId val="{00000005-2499-4298-A754-D502582CBCB1}"/>
            </c:ext>
          </c:extLst>
        </c:ser>
        <c:dLbls>
          <c:dLblPos val="outEnd"/>
          <c:showLegendKey val="0"/>
          <c:showVal val="1"/>
          <c:showCatName val="0"/>
          <c:showSerName val="0"/>
          <c:showPercent val="0"/>
          <c:showBubbleSize val="0"/>
        </c:dLbls>
        <c:gapWidth val="200"/>
        <c:axId val="285872256"/>
        <c:axId val="285873824"/>
      </c:barChart>
      <c:catAx>
        <c:axId val="285872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73824"/>
        <c:crosses val="autoZero"/>
        <c:auto val="1"/>
        <c:lblAlgn val="ctr"/>
        <c:lblOffset val="100"/>
        <c:noMultiLvlLbl val="0"/>
      </c:catAx>
      <c:valAx>
        <c:axId val="285873824"/>
        <c:scaling>
          <c:orientation val="minMax"/>
          <c:max val="50"/>
        </c:scaling>
        <c:delete val="1"/>
        <c:axPos val="l"/>
        <c:numFmt formatCode="0.0" sourceLinked="1"/>
        <c:majorTickMark val="out"/>
        <c:minorTickMark val="none"/>
        <c:tickLblPos val="nextTo"/>
        <c:crossAx val="285872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44E-2"/>
          <c:y val="0.10157194679564692"/>
          <c:w val="0.96616035172886816"/>
          <c:h val="0.80193070485294538"/>
        </c:manualLayout>
      </c:layout>
      <c:barChart>
        <c:barDir val="col"/>
        <c:grouping val="clustered"/>
        <c:varyColors val="0"/>
        <c:ser>
          <c:idx val="0"/>
          <c:order val="0"/>
          <c:tx>
            <c:strRef>
              <c:f>Sheet1!$B$1</c:f>
              <c:strCache>
                <c:ptCount val="1"/>
                <c:pt idx="0">
                  <c:v>Femmes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Pt>
            <c:idx val="0"/>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CA8E-4598-9165-2ECE1930F88C}"/>
              </c:ext>
            </c:extLst>
          </c:dPt>
          <c:dPt>
            <c:idx val="2"/>
            <c:invertIfNegative val="0"/>
            <c:bubble3D val="0"/>
            <c:spPr>
              <a:solidFill>
                <a:srgbClr val="E81D2E"/>
              </a:solidFill>
              <a:ln>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CA8E-4598-9165-2ECE1930F88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15 ans</c:v>
                </c:pt>
                <c:pt idx="1">
                  <c:v>18 ans</c:v>
                </c:pt>
              </c:strCache>
            </c:strRef>
          </c:cat>
          <c:val>
            <c:numRef>
              <c:f>Sheet1!$B$2:$B$3</c:f>
              <c:numCache>
                <c:formatCode>0</c:formatCode>
                <c:ptCount val="2"/>
                <c:pt idx="0">
                  <c:v>15</c:v>
                </c:pt>
                <c:pt idx="1">
                  <c:v>59</c:v>
                </c:pt>
              </c:numCache>
            </c:numRef>
          </c:val>
          <c:extLst>
            <c:ext xmlns:c16="http://schemas.microsoft.com/office/drawing/2014/chart" uri="{C3380CC4-5D6E-409C-BE32-E72D297353CC}">
              <c16:uniqueId val="{00000004-CA8E-4598-9165-2ECE1930F88C}"/>
            </c:ext>
          </c:extLst>
        </c:ser>
        <c:ser>
          <c:idx val="1"/>
          <c:order val="1"/>
          <c:tx>
            <c:strRef>
              <c:f>Sheet1!$C$1</c:f>
              <c:strCache>
                <c:ptCount val="1"/>
                <c:pt idx="0">
                  <c:v>Hommes</c:v>
                </c:pt>
              </c:strCache>
            </c:strRef>
          </c:tx>
          <c:spPr>
            <a:solidFill>
              <a:srgbClr val="FBD017"/>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15 ans</c:v>
                </c:pt>
                <c:pt idx="1">
                  <c:v>18 ans</c:v>
                </c:pt>
              </c:strCache>
            </c:strRef>
          </c:cat>
          <c:val>
            <c:numRef>
              <c:f>Sheet1!$C$2:$C$3</c:f>
              <c:numCache>
                <c:formatCode>0</c:formatCode>
                <c:ptCount val="2"/>
                <c:pt idx="0">
                  <c:v>9</c:v>
                </c:pt>
                <c:pt idx="1">
                  <c:v>39</c:v>
                </c:pt>
              </c:numCache>
            </c:numRef>
          </c:val>
          <c:extLst>
            <c:ext xmlns:c16="http://schemas.microsoft.com/office/drawing/2014/chart" uri="{C3380CC4-5D6E-409C-BE32-E72D297353CC}">
              <c16:uniqueId val="{00000005-CA8E-4598-9165-2ECE1930F88C}"/>
            </c:ext>
          </c:extLst>
        </c:ser>
        <c:dLbls>
          <c:dLblPos val="outEnd"/>
          <c:showLegendKey val="0"/>
          <c:showVal val="1"/>
          <c:showCatName val="0"/>
          <c:showSerName val="0"/>
          <c:showPercent val="0"/>
          <c:showBubbleSize val="0"/>
        </c:dLbls>
        <c:gapWidth val="200"/>
        <c:axId val="285874216"/>
        <c:axId val="285868336"/>
      </c:barChart>
      <c:catAx>
        <c:axId val="2858742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68336"/>
        <c:crosses val="autoZero"/>
        <c:auto val="1"/>
        <c:lblAlgn val="ctr"/>
        <c:lblOffset val="100"/>
        <c:noMultiLvlLbl val="0"/>
      </c:catAx>
      <c:valAx>
        <c:axId val="285868336"/>
        <c:scaling>
          <c:orientation val="minMax"/>
          <c:max val="100"/>
        </c:scaling>
        <c:delete val="1"/>
        <c:axPos val="l"/>
        <c:numFmt formatCode="0" sourceLinked="1"/>
        <c:majorTickMark val="out"/>
        <c:minorTickMark val="none"/>
        <c:tickLblPos val="nextTo"/>
        <c:crossAx val="285874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Veulent un autre bientôt</c:v>
                </c:pt>
              </c:strCache>
            </c:strRef>
          </c:tx>
          <c:spPr>
            <a:solidFill>
              <a:srgbClr val="422C81"/>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Sheet1!$B$2:$B$3</c:f>
              <c:numCache>
                <c:formatCode>0</c:formatCode>
                <c:ptCount val="2"/>
                <c:pt idx="0">
                  <c:v>24</c:v>
                </c:pt>
                <c:pt idx="1">
                  <c:v>33</c:v>
                </c:pt>
              </c:numCache>
            </c:numRef>
          </c:val>
          <c:extLst>
            <c:ext xmlns:c16="http://schemas.microsoft.com/office/drawing/2014/chart" uri="{C3380CC4-5D6E-409C-BE32-E72D297353CC}">
              <c16:uniqueId val="{00000000-CDF7-44DF-8CC1-57229923D8D8}"/>
            </c:ext>
          </c:extLst>
        </c:ser>
        <c:ser>
          <c:idx val="1"/>
          <c:order val="1"/>
          <c:tx>
            <c:strRef>
              <c:f>Sheet1!$C$1</c:f>
              <c:strCache>
                <c:ptCount val="1"/>
                <c:pt idx="0">
                  <c:v>Veulent un autre plus tard</c:v>
                </c:pt>
              </c:strCache>
            </c:strRef>
          </c:tx>
          <c:spPr>
            <a:solidFill>
              <a:srgbClr val="AF5B9E"/>
            </a:solidFill>
            <a:ln>
              <a:noFill/>
            </a:ln>
            <a:effectLst/>
            <a:scene3d>
              <a:camera prst="orthographicFront"/>
              <a:lightRig rig="threePt" dir="t">
                <a:rot lat="0" lon="0" rev="1200000"/>
              </a:lightRig>
            </a:scene3d>
            <a:sp3d>
              <a:bevelT w="63500" h="25400"/>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Sheet1!$C$2:$C$3</c:f>
              <c:numCache>
                <c:formatCode>0</c:formatCode>
                <c:ptCount val="2"/>
                <c:pt idx="0">
                  <c:v>34</c:v>
                </c:pt>
                <c:pt idx="1">
                  <c:v>37</c:v>
                </c:pt>
              </c:numCache>
            </c:numRef>
          </c:val>
          <c:extLst>
            <c:ext xmlns:c16="http://schemas.microsoft.com/office/drawing/2014/chart" uri="{C3380CC4-5D6E-409C-BE32-E72D297353CC}">
              <c16:uniqueId val="{00000001-CDF7-44DF-8CC1-57229923D8D8}"/>
            </c:ext>
          </c:extLst>
        </c:ser>
        <c:ser>
          <c:idx val="2"/>
          <c:order val="2"/>
          <c:tx>
            <c:strRef>
              <c:f>Sheet1!$D$1</c:f>
              <c:strCache>
                <c:ptCount val="1"/>
                <c:pt idx="0">
                  <c:v>Veulent un autre, NSP quand/Indécis</c:v>
                </c:pt>
              </c:strCache>
            </c:strRef>
          </c:tx>
          <c:spPr>
            <a:solidFill>
              <a:srgbClr val="0E97D0"/>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Sheet1!$D$2:$D$3</c:f>
              <c:numCache>
                <c:formatCode>0</c:formatCode>
                <c:ptCount val="2"/>
                <c:pt idx="0">
                  <c:v>14</c:v>
                </c:pt>
                <c:pt idx="1">
                  <c:v>11</c:v>
                </c:pt>
              </c:numCache>
            </c:numRef>
          </c:val>
          <c:extLst>
            <c:ext xmlns:c16="http://schemas.microsoft.com/office/drawing/2014/chart" uri="{C3380CC4-5D6E-409C-BE32-E72D297353CC}">
              <c16:uniqueId val="{00000002-CDF7-44DF-8CC1-57229923D8D8}"/>
            </c:ext>
          </c:extLst>
        </c:ser>
        <c:ser>
          <c:idx val="3"/>
          <c:order val="3"/>
          <c:tx>
            <c:strRef>
              <c:f>Sheet1!$E$1</c:f>
              <c:strCache>
                <c:ptCount val="1"/>
                <c:pt idx="0">
                  <c:v>Ne veulent plus d'enfants/Stérilisés</c:v>
                </c:pt>
              </c:strCache>
            </c:strRef>
          </c:tx>
          <c:spPr>
            <a:solidFill>
              <a:srgbClr val="177858"/>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Sheet1!$E$2:$E$3</c:f>
              <c:numCache>
                <c:formatCode>0</c:formatCode>
                <c:ptCount val="2"/>
                <c:pt idx="0">
                  <c:v>25</c:v>
                </c:pt>
                <c:pt idx="1">
                  <c:v>19</c:v>
                </c:pt>
              </c:numCache>
            </c:numRef>
          </c:val>
          <c:extLst>
            <c:ext xmlns:c16="http://schemas.microsoft.com/office/drawing/2014/chart" uri="{C3380CC4-5D6E-409C-BE32-E72D297353CC}">
              <c16:uniqueId val="{00000003-CDF7-44DF-8CC1-57229923D8D8}"/>
            </c:ext>
          </c:extLst>
        </c:ser>
        <c:ser>
          <c:idx val="4"/>
          <c:order val="4"/>
          <c:tx>
            <c:strRef>
              <c:f>Sheet1!$F$1</c:f>
              <c:strCache>
                <c:ptCount val="1"/>
                <c:pt idx="0">
                  <c:v>Se sont déclarés stériles</c:v>
                </c:pt>
              </c:strCache>
            </c:strRef>
          </c:tx>
          <c:spPr>
            <a:solidFill>
              <a:srgbClr val="E81D2E"/>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Femmes</c:v>
                </c:pt>
                <c:pt idx="1">
                  <c:v>Hommes</c:v>
                </c:pt>
              </c:strCache>
            </c:strRef>
          </c:cat>
          <c:val>
            <c:numRef>
              <c:f>Sheet1!$F$2:$F$3</c:f>
              <c:numCache>
                <c:formatCode>0</c:formatCode>
                <c:ptCount val="2"/>
                <c:pt idx="0">
                  <c:v>3</c:v>
                </c:pt>
                <c:pt idx="1">
                  <c:v>1</c:v>
                </c:pt>
              </c:numCache>
            </c:numRef>
          </c:val>
          <c:extLst>
            <c:ext xmlns:c16="http://schemas.microsoft.com/office/drawing/2014/chart" uri="{C3380CC4-5D6E-409C-BE32-E72D297353CC}">
              <c16:uniqueId val="{00000004-CDF7-44DF-8CC1-57229923D8D8}"/>
            </c:ext>
          </c:extLst>
        </c:ser>
        <c:dLbls>
          <c:dLblPos val="ctr"/>
          <c:showLegendKey val="0"/>
          <c:showVal val="1"/>
          <c:showCatName val="0"/>
          <c:showSerName val="0"/>
          <c:showPercent val="0"/>
          <c:showBubbleSize val="0"/>
        </c:dLbls>
        <c:gapWidth val="100"/>
        <c:overlap val="100"/>
        <c:axId val="285868728"/>
        <c:axId val="285869120"/>
      </c:barChart>
      <c:catAx>
        <c:axId val="285868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85869120"/>
        <c:crosses val="autoZero"/>
        <c:auto val="1"/>
        <c:lblAlgn val="ctr"/>
        <c:lblOffset val="100"/>
        <c:noMultiLvlLbl val="0"/>
      </c:catAx>
      <c:valAx>
        <c:axId val="285869120"/>
        <c:scaling>
          <c:orientation val="minMax"/>
        </c:scaling>
        <c:delete val="1"/>
        <c:axPos val="l"/>
        <c:numFmt formatCode="0%" sourceLinked="1"/>
        <c:majorTickMark val="none"/>
        <c:minorTickMark val="none"/>
        <c:tickLblPos val="nextTo"/>
        <c:crossAx val="285868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43456902955177"/>
          <c:y val="1.4786127972967387E-2"/>
          <c:w val="0.60878411382330255"/>
          <c:h val="0.97535645337838772"/>
        </c:manualLayout>
      </c:layout>
      <c:pieChart>
        <c:varyColors val="1"/>
        <c:ser>
          <c:idx val="0"/>
          <c:order val="0"/>
          <c:tx>
            <c:strRef>
              <c:f>Sheet1!$B$1</c:f>
              <c:strCache>
                <c:ptCount val="1"/>
                <c:pt idx="0">
                  <c:v>Series 1</c:v>
                </c:pt>
              </c:strCache>
            </c:strRef>
          </c:tx>
          <c:spPr>
            <a:ln>
              <a:noFill/>
            </a:ln>
            <a:scene3d>
              <a:camera prst="orthographicFront"/>
              <a:lightRig rig="threePt" dir="t">
                <a:rot lat="0" lon="0" rev="1200000"/>
              </a:lightRig>
            </a:scene3d>
            <a:sp3d>
              <a:bevelT w="63500" h="25400"/>
            </a:sp3d>
          </c:spPr>
          <c:dPt>
            <c:idx val="0"/>
            <c:bubble3D val="0"/>
            <c:spPr>
              <a:solidFill>
                <a:srgbClr val="177858"/>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1-C104-41F1-8851-9009CA1BD815}"/>
              </c:ext>
            </c:extLst>
          </c:dPt>
          <c:dPt>
            <c:idx val="1"/>
            <c:bubble3D val="0"/>
            <c:spPr>
              <a:solidFill>
                <a:srgbClr val="FBD017"/>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3-C104-41F1-8851-9009CA1BD815}"/>
              </c:ext>
            </c:extLst>
          </c:dPt>
          <c:dPt>
            <c:idx val="2"/>
            <c:bubble3D val="0"/>
            <c:spPr>
              <a:solidFill>
                <a:srgbClr val="E81D2E"/>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5-C104-41F1-8851-9009CA1BD815}"/>
              </c:ext>
            </c:extLst>
          </c:dPt>
          <c:dPt>
            <c:idx val="3"/>
            <c:bubble3D val="0"/>
            <c:spPr>
              <a:solidFill>
                <a:schemeClr val="accent5">
                  <a:lumMod val="60000"/>
                  <a:lumOff val="4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7-C104-41F1-8851-9009CA1BD815}"/>
              </c:ext>
            </c:extLst>
          </c:dPt>
          <c:dPt>
            <c:idx val="4"/>
            <c:bubble3D val="0"/>
            <c:spPr>
              <a:solidFill>
                <a:schemeClr val="accent5"/>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9-C104-41F1-8851-9009CA1BD815}"/>
              </c:ext>
            </c:extLst>
          </c:dPt>
          <c:dPt>
            <c:idx val="5"/>
            <c:bubble3D val="0"/>
            <c:spPr>
              <a:solidFill>
                <a:schemeClr val="accent5">
                  <a:lumMod val="50000"/>
                </a:schemeClr>
              </a:solidFill>
              <a:ln w="19050">
                <a:noFill/>
              </a:ln>
              <a:effectLst/>
              <a:scene3d>
                <a:camera prst="orthographicFront"/>
                <a:lightRig rig="threePt" dir="t">
                  <a:rot lat="0" lon="0" rev="1200000"/>
                </a:lightRig>
              </a:scene3d>
              <a:sp3d>
                <a:bevelT w="63500" h="25400"/>
              </a:sp3d>
            </c:spPr>
            <c:extLst>
              <c:ext xmlns:c16="http://schemas.microsoft.com/office/drawing/2014/chart" uri="{C3380CC4-5D6E-409C-BE32-E72D297353CC}">
                <c16:uniqueId val="{0000000B-C104-41F1-8851-9009CA1BD815}"/>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04-41F1-8851-9009CA1BD815}"/>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104-41F1-8851-9009CA1BD8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Voulue au moment</c:v>
                </c:pt>
                <c:pt idx="1">
                  <c:v>Voulue plus tard</c:v>
                </c:pt>
                <c:pt idx="2">
                  <c:v>Non désirée</c:v>
                </c:pt>
              </c:strCache>
            </c:strRef>
          </c:cat>
          <c:val>
            <c:numRef>
              <c:f>Sheet1!$B$2:$B$4</c:f>
              <c:numCache>
                <c:formatCode>General</c:formatCode>
                <c:ptCount val="3"/>
                <c:pt idx="0">
                  <c:v>77</c:v>
                </c:pt>
                <c:pt idx="1">
                  <c:v>17</c:v>
                </c:pt>
                <c:pt idx="2">
                  <c:v>6</c:v>
                </c:pt>
              </c:numCache>
            </c:numRef>
          </c:val>
          <c:extLst>
            <c:ext xmlns:c16="http://schemas.microsoft.com/office/drawing/2014/chart" uri="{C3380CC4-5D6E-409C-BE32-E72D297353CC}">
              <c16:uniqueId val="{0000000C-C104-41F1-8851-9009CA1BD8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0.65404</cdr:x>
      <cdr:y>0.14402</cdr:y>
    </cdr:from>
    <cdr:to>
      <cdr:x>0.71873</cdr:x>
      <cdr:y>0.22859</cdr:y>
    </cdr:to>
    <cdr:sp macro="" textlink="">
      <cdr:nvSpPr>
        <cdr:cNvPr id="2" name="TextBox 1"/>
        <cdr:cNvSpPr txBox="1"/>
      </cdr:nvSpPr>
      <cdr:spPr>
        <a:xfrm xmlns:a="http://schemas.openxmlformats.org/drawingml/2006/main">
          <a:off x="5678375" y="756301"/>
          <a:ext cx="561641" cy="4441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5,7</a:t>
          </a:r>
        </a:p>
      </cdr:txBody>
    </cdr:sp>
  </cdr:relSizeAnchor>
  <cdr:relSizeAnchor xmlns:cdr="http://schemas.openxmlformats.org/drawingml/2006/chartDrawing">
    <cdr:from>
      <cdr:x>0.62439</cdr:x>
      <cdr:y>0.45771</cdr:y>
    </cdr:from>
    <cdr:to>
      <cdr:x>0.68909</cdr:x>
      <cdr:y>0.54229</cdr:y>
    </cdr:to>
    <cdr:sp macro="" textlink="">
      <cdr:nvSpPr>
        <cdr:cNvPr id="3" name="TextBox 1"/>
        <cdr:cNvSpPr txBox="1"/>
      </cdr:nvSpPr>
      <cdr:spPr>
        <a:xfrm xmlns:a="http://schemas.openxmlformats.org/drawingml/2006/main">
          <a:off x="5420981" y="2403641"/>
          <a:ext cx="561728" cy="4441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5,2</a:t>
          </a:r>
        </a:p>
      </cdr:txBody>
    </cdr:sp>
  </cdr:relSizeAnchor>
  <cdr:relSizeAnchor xmlns:cdr="http://schemas.openxmlformats.org/drawingml/2006/chartDrawing">
    <cdr:from>
      <cdr:x>0.68221</cdr:x>
      <cdr:y>0.77634</cdr:y>
    </cdr:from>
    <cdr:to>
      <cdr:x>0.74691</cdr:x>
      <cdr:y>0.86091</cdr:y>
    </cdr:to>
    <cdr:sp macro="" textlink="">
      <cdr:nvSpPr>
        <cdr:cNvPr id="4" name="TextBox 1"/>
        <cdr:cNvSpPr txBox="1"/>
      </cdr:nvSpPr>
      <cdr:spPr>
        <a:xfrm xmlns:a="http://schemas.openxmlformats.org/drawingml/2006/main">
          <a:off x="5923004" y="4076913"/>
          <a:ext cx="561728" cy="4441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6,1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5DCB0-616A-4D00-A23B-0E7EB6002418}" type="datetimeFigureOut">
              <a:rPr lang="en-US" smtClean="0"/>
              <a:t>02-Apr-19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81180-36CA-43EC-B7D8-15BB5DAAE4B2}" type="slidenum">
              <a:rPr lang="en-US" smtClean="0"/>
              <a:t>‹N°›</a:t>
            </a:fld>
            <a:endParaRPr lang="en-US"/>
          </a:p>
        </p:txBody>
      </p:sp>
    </p:spTree>
    <p:extLst>
      <p:ext uri="{BB962C8B-B14F-4D97-AF65-F5344CB8AC3E}">
        <p14:creationId xmlns:p14="http://schemas.microsoft.com/office/powerpoint/2010/main" val="87001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0210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4253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0244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0450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12836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0840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01227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6023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48669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96028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5275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91951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36</a:t>
            </a:fld>
            <a:endParaRPr lang="en-US" dirty="0"/>
          </a:p>
        </p:txBody>
      </p:sp>
    </p:spTree>
    <p:extLst>
      <p:ext uri="{BB962C8B-B14F-4D97-AF65-F5344CB8AC3E}">
        <p14:creationId xmlns:p14="http://schemas.microsoft.com/office/powerpoint/2010/main" val="251893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37</a:t>
            </a:fld>
            <a:endParaRPr lang="en-US" dirty="0"/>
          </a:p>
        </p:txBody>
      </p:sp>
    </p:spTree>
    <p:extLst>
      <p:ext uri="{BB962C8B-B14F-4D97-AF65-F5344CB8AC3E}">
        <p14:creationId xmlns:p14="http://schemas.microsoft.com/office/powerpoint/2010/main" val="1639829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38</a:t>
            </a:fld>
            <a:endParaRPr lang="en-US" dirty="0"/>
          </a:p>
        </p:txBody>
      </p:sp>
    </p:spTree>
    <p:extLst>
      <p:ext uri="{BB962C8B-B14F-4D97-AF65-F5344CB8AC3E}">
        <p14:creationId xmlns:p14="http://schemas.microsoft.com/office/powerpoint/2010/main" val="175259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Naissance la</a:t>
            </a:r>
            <a:r>
              <a:rPr lang="fr-FR" sz="1200" b="0" i="0" u="none" strike="noStrike" kern="1200" baseline="0" dirty="0">
                <a:solidFill>
                  <a:schemeClr val="tx1"/>
                </a:solidFill>
                <a:effectLst/>
                <a:latin typeface="+mn-lt"/>
                <a:ea typeface="+mn-ea"/>
                <a:cs typeface="+mn-cs"/>
              </a:rPr>
              <a:t> plus récente protégée contre le tétanos néonatal comprend </a:t>
            </a:r>
            <a:r>
              <a:rPr lang="fr-FR" sz="1200" b="0" i="0" u="none" strike="noStrike" kern="1200" dirty="0">
                <a:solidFill>
                  <a:schemeClr val="tx1"/>
                </a:solidFill>
                <a:effectLst/>
                <a:latin typeface="+mn-lt"/>
                <a:ea typeface="+mn-ea"/>
                <a:cs typeface="+mn-cs"/>
              </a:rPr>
              <a:t>les mères ayant reçu deux injections au cours de la grossesse de la naissance vivante la plus récente ou, au moins, deux injections (la dernière ayant été effectuée au cours des 3 années ayant précédé la dernière naissance vivante), ou, au moins, trois injections (la dernière ayant été effectuée au cours des 5 années ayant précédé la dernière naissance vivante), ou, au moins, quatre injections (la dernière ayant été effectuée au cours des 10 années ayant précédé la dernière naissance vivante), ou, au moins, cinq injections avant la dernière naissance vivante.</a:t>
            </a:r>
            <a:r>
              <a:rPr lang="fr-FR" dirty="0"/>
              <a:t> </a:t>
            </a:r>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39</a:t>
            </a:fld>
            <a:endParaRPr lang="en-US" dirty="0"/>
          </a:p>
        </p:txBody>
      </p:sp>
    </p:spTree>
    <p:extLst>
      <p:ext uri="{BB962C8B-B14F-4D97-AF65-F5344CB8AC3E}">
        <p14:creationId xmlns:p14="http://schemas.microsoft.com/office/powerpoint/2010/main" val="3813134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42</a:t>
            </a:fld>
            <a:endParaRPr lang="en-US" dirty="0"/>
          </a:p>
        </p:txBody>
      </p:sp>
    </p:spTree>
    <p:extLst>
      <p:ext uri="{BB962C8B-B14F-4D97-AF65-F5344CB8AC3E}">
        <p14:creationId xmlns:p14="http://schemas.microsoft.com/office/powerpoint/2010/main" val="183422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43</a:t>
            </a:fld>
            <a:endParaRPr lang="en-US" dirty="0"/>
          </a:p>
        </p:txBody>
      </p:sp>
    </p:spTree>
    <p:extLst>
      <p:ext uri="{BB962C8B-B14F-4D97-AF65-F5344CB8AC3E}">
        <p14:creationId xmlns:p14="http://schemas.microsoft.com/office/powerpoint/2010/main" val="2543753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t>46</a:t>
            </a:fld>
            <a:endParaRPr lang="en-US" dirty="0"/>
          </a:p>
        </p:txBody>
      </p:sp>
    </p:spTree>
    <p:extLst>
      <p:ext uri="{BB962C8B-B14F-4D97-AF65-F5344CB8AC3E}">
        <p14:creationId xmlns:p14="http://schemas.microsoft.com/office/powerpoint/2010/main" val="350228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132051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827006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92515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0805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541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7089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1230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1196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5072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59514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0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700"/>
            <a:ext cx="9144000" cy="1231900"/>
          </a:xfrm>
          <a:prstGeom prst="rect">
            <a:avLst/>
          </a:prstGeom>
        </p:spPr>
        <p:txBody>
          <a:bodyPr>
            <a:normAutofit/>
          </a:bodyPr>
          <a:lstStyle>
            <a:lvl1pPr algn="ctr">
              <a:defRPr sz="4000">
                <a:latin typeface="+mn-lt"/>
              </a:defRPr>
            </a:lvl1pPr>
          </a:lstStyle>
          <a:p>
            <a:r>
              <a:rPr lang="fr-FR" noProof="0" dirty="0"/>
              <a:t>Click to </a:t>
            </a:r>
            <a:r>
              <a:rPr lang="fr-FR" noProof="0" dirty="0" err="1"/>
              <a:t>edit</a:t>
            </a:r>
            <a:r>
              <a:rPr lang="fr-FR" noProof="0" dirty="0"/>
              <a:t> Master </a:t>
            </a:r>
            <a:br>
              <a:rPr lang="fr-FR" noProof="0" dirty="0"/>
            </a:br>
            <a:r>
              <a:rPr lang="fr-FR" noProof="0" dirty="0" err="1"/>
              <a:t>title</a:t>
            </a:r>
            <a:r>
              <a:rPr lang="fr-FR" noProof="0" dirty="0"/>
              <a:t> style</a:t>
            </a:r>
          </a:p>
        </p:txBody>
      </p:sp>
      <p:sp>
        <p:nvSpPr>
          <p:cNvPr id="3" name="Content Placeholder 2"/>
          <p:cNvSpPr>
            <a:spLocks noGrp="1"/>
          </p:cNvSpPr>
          <p:nvPr>
            <p:ph idx="1"/>
          </p:nvPr>
        </p:nvSpPr>
        <p:spPr>
          <a:xfrm>
            <a:off x="461639" y="1606858"/>
            <a:ext cx="8256233" cy="5251142"/>
          </a:xfrm>
          <a:prstGeom prst="rect">
            <a:avLst/>
          </a:prstGeom>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35166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a:latin typeface="+mn-lt"/>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idx="1"/>
          </p:nvPr>
        </p:nvSpPr>
        <p:spPr>
          <a:xfrm>
            <a:off x="461639" y="1606858"/>
            <a:ext cx="8256233" cy="5251142"/>
          </a:xfrm>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411987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325563"/>
          </a:xfrm>
        </p:spPr>
        <p:txBody>
          <a:bodyPr/>
          <a:lstStyle>
            <a:lvl1pPr algn="ctr">
              <a:defRPr>
                <a:latin typeface="+mn-lt"/>
              </a:defRPr>
            </a:lvl1p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idx="1"/>
          </p:nvPr>
        </p:nvSpPr>
        <p:spPr>
          <a:xfrm>
            <a:off x="461640" y="1606858"/>
            <a:ext cx="8256233" cy="5251142"/>
          </a:xfrm>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117674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Content Placeholder 2"/>
          <p:cNvSpPr>
            <a:spLocks noGrp="1"/>
          </p:cNvSpPr>
          <p:nvPr>
            <p:ph idx="1"/>
          </p:nvPr>
        </p:nvSpPr>
        <p:spPr/>
        <p:txBody>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42508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447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itle Placeholder 1"/>
          <p:cNvSpPr txBox="1">
            <a:spLocks/>
          </p:cNvSpPr>
          <p:nvPr userDrawn="1"/>
        </p:nvSpPr>
        <p:spPr>
          <a:xfrm>
            <a:off x="0" y="5218545"/>
            <a:ext cx="9143999" cy="16394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baseline="0">
                <a:solidFill>
                  <a:schemeClr val="bg1"/>
                </a:solidFill>
                <a:latin typeface="+mn-lt"/>
                <a:ea typeface="+mj-ea"/>
                <a:cs typeface="+mj-cs"/>
              </a:defRPr>
            </a:lvl1pPr>
          </a:lstStyle>
          <a:p>
            <a:r>
              <a:rPr lang="fr-FR" sz="4400" noProof="0" dirty="0"/>
              <a:t>5</a:t>
            </a:r>
            <a:r>
              <a:rPr lang="fr-FR" sz="4400" baseline="30000" noProof="0" dirty="0"/>
              <a:t>ème</a:t>
            </a:r>
            <a:r>
              <a:rPr lang="fr-FR" sz="4400" noProof="0" dirty="0"/>
              <a:t> Enquête</a:t>
            </a:r>
            <a:r>
              <a:rPr lang="fr-FR" sz="4400" baseline="0" noProof="0" dirty="0"/>
              <a:t> Démographique et de Santé au Bénin </a:t>
            </a:r>
            <a:r>
              <a:rPr lang="fr-FR" sz="4400" noProof="0" dirty="0"/>
              <a:t>(EDSB-V)</a:t>
            </a:r>
            <a:r>
              <a:rPr lang="fr-FR" sz="4400" baseline="0" noProof="0" dirty="0"/>
              <a:t> 2017-2018</a:t>
            </a:r>
            <a:endParaRPr lang="fr-FR" sz="4400" noProof="0" dirty="0"/>
          </a:p>
        </p:txBody>
      </p:sp>
      <p:cxnSp>
        <p:nvCxnSpPr>
          <p:cNvPr id="10" name="Straight Connector 9"/>
          <p:cNvCxnSpPr/>
          <p:nvPr userDrawn="1"/>
        </p:nvCxnSpPr>
        <p:spPr>
          <a:xfrm flipV="1">
            <a:off x="0" y="2112885"/>
            <a:ext cx="0" cy="129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2" y="1853439"/>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 y="5151649"/>
            <a:ext cx="9144000"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t="20949"/>
          <a:stretch/>
        </p:blipFill>
        <p:spPr>
          <a:xfrm>
            <a:off x="0" y="1995461"/>
            <a:ext cx="9144000" cy="3110262"/>
          </a:xfrm>
          <a:prstGeom prst="rect">
            <a:avLst/>
          </a:prstGeom>
        </p:spPr>
      </p:pic>
      <p:sp>
        <p:nvSpPr>
          <p:cNvPr id="12" name="Rectangle 11"/>
          <p:cNvSpPr/>
          <p:nvPr userDrawn="1"/>
        </p:nvSpPr>
        <p:spPr>
          <a:xfrm>
            <a:off x="-2" y="5110918"/>
            <a:ext cx="9144000"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 y="1944546"/>
            <a:ext cx="9144000" cy="45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073853"/>
      </p:ext>
    </p:extLst>
  </p:cSld>
  <p:clrMap bg1="lt1" tx1="dk1" bg2="lt2" tx2="dk2" accent1="accent1" accent2="accent2" accent3="accent3" accent4="accent4" accent5="accent5" accent6="accent6" hlink="hlink" folHlink="folHlink"/>
  <p:sldLayoutIdLst>
    <p:sldLayoutId id="2147483661" r:id="rId1"/>
    <p:sldLayoutId id="2147483677" r:id="rId2"/>
  </p:sldLayoutIdLst>
  <p:txStyles>
    <p:titleStyle>
      <a:lvl1pPr algn="ctr" defTabSz="914400" rtl="0" eaLnBrk="1" latinLnBrk="0" hangingPunct="1">
        <a:lnSpc>
          <a:spcPct val="90000"/>
        </a:lnSpc>
        <a:spcBef>
          <a:spcPct val="0"/>
        </a:spcBef>
        <a:buNone/>
        <a:defRPr sz="4400" b="1" kern="1200" baseline="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461639" y="1606858"/>
            <a:ext cx="8256233" cy="5251142"/>
          </a:xfrm>
          <a:prstGeom prst="rect">
            <a:avLst/>
          </a:prstGeom>
        </p:spPr>
        <p:txBody>
          <a:bodyPr vert="horz" lIns="91440" tIns="45720" rIns="91440" bIns="45720" rtlCol="0">
            <a:normAutofit/>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253571543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91440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461640" y="1606858"/>
            <a:ext cx="8256233" cy="5251142"/>
          </a:xfrm>
          <a:prstGeom prst="rect">
            <a:avLst/>
          </a:prstGeom>
        </p:spPr>
        <p:txBody>
          <a:bodyPr vert="horz" lIns="91440" tIns="45720" rIns="91440" bIns="45720" rtlCol="0">
            <a:normAutofit/>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3820528994"/>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68580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noProof="0" dirty="0"/>
              <a:t>Click to </a:t>
            </a:r>
            <a:r>
              <a:rPr lang="fr-FR" noProof="0" dirty="0" err="1"/>
              <a:t>edit</a:t>
            </a:r>
            <a:r>
              <a:rPr lang="fr-FR" noProof="0" dirty="0"/>
              <a:t> Master </a:t>
            </a:r>
            <a:r>
              <a:rPr lang="fr-FR" noProof="0" dirty="0" err="1"/>
              <a:t>text</a:t>
            </a:r>
            <a:r>
              <a:rPr lang="fr-FR" noProof="0" dirty="0"/>
              <a:t> styles</a:t>
            </a:r>
          </a:p>
          <a:p>
            <a:pPr lvl="1"/>
            <a:r>
              <a:rPr lang="fr-FR" noProof="0" dirty="0"/>
              <a:t>Second </a:t>
            </a:r>
            <a:r>
              <a:rPr lang="fr-FR" noProof="0" dirty="0" err="1"/>
              <a:t>level</a:t>
            </a:r>
            <a:endParaRPr lang="fr-FR" noProof="0" dirty="0"/>
          </a:p>
          <a:p>
            <a:pPr lvl="2"/>
            <a:r>
              <a:rPr lang="fr-FR" noProof="0" dirty="0" err="1"/>
              <a:t>Third</a:t>
            </a:r>
            <a:r>
              <a:rPr lang="fr-FR" noProof="0" dirty="0"/>
              <a:t> </a:t>
            </a:r>
            <a:r>
              <a:rPr lang="fr-FR" noProof="0" dirty="0" err="1"/>
              <a:t>level</a:t>
            </a:r>
            <a:endParaRPr lang="fr-FR" noProof="0" dirty="0"/>
          </a:p>
          <a:p>
            <a:pPr lvl="3"/>
            <a:r>
              <a:rPr lang="fr-FR" noProof="0" dirty="0" err="1"/>
              <a:t>Fourth</a:t>
            </a:r>
            <a:r>
              <a:rPr lang="fr-FR" noProof="0" dirty="0"/>
              <a:t> </a:t>
            </a:r>
            <a:r>
              <a:rPr lang="fr-FR" noProof="0" dirty="0" err="1"/>
              <a:t>level</a:t>
            </a:r>
            <a:endParaRPr lang="fr-FR" noProof="0" dirty="0"/>
          </a:p>
          <a:p>
            <a:pPr lvl="4"/>
            <a:r>
              <a:rPr lang="fr-FR" noProof="0" dirty="0" err="1"/>
              <a:t>Fifth</a:t>
            </a:r>
            <a:r>
              <a:rPr lang="fr-FR" noProof="0" dirty="0"/>
              <a:t> </a:t>
            </a:r>
            <a:r>
              <a:rPr lang="fr-FR" noProof="0" dirty="0" err="1"/>
              <a:t>level</a:t>
            </a:r>
            <a:endParaRPr lang="fr-FR" noProof="0" dirty="0"/>
          </a:p>
        </p:txBody>
      </p:sp>
    </p:spTree>
    <p:extLst>
      <p:ext uri="{BB962C8B-B14F-4D97-AF65-F5344CB8AC3E}">
        <p14:creationId xmlns:p14="http://schemas.microsoft.com/office/powerpoint/2010/main" val="856728640"/>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24"/>
            <a:ext cx="9143999" cy="1446550"/>
          </a:xfrm>
          <a:prstGeom prst="rect">
            <a:avLst/>
          </a:prstGeom>
          <a:noFill/>
        </p:spPr>
        <p:txBody>
          <a:bodyPr wrap="square" rtlCol="0">
            <a:spAutoFit/>
          </a:bodyPr>
          <a:lstStyle/>
          <a:p>
            <a:pPr algn="ctr"/>
            <a:r>
              <a:rPr lang="fr-FR" sz="4400" b="1" dirty="0">
                <a:solidFill>
                  <a:prstClr val="white"/>
                </a:solidFill>
              </a:rPr>
              <a:t>Présentation 2:  Santé de la Femme et Mortalité</a:t>
            </a:r>
          </a:p>
        </p:txBody>
      </p:sp>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Tree>
    <p:extLst>
      <p:ext uri="{BB962C8B-B14F-4D97-AF65-F5344CB8AC3E}">
        <p14:creationId xmlns:p14="http://schemas.microsoft.com/office/powerpoint/2010/main" val="219088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255"/>
          </a:xfrm>
        </p:spPr>
        <p:txBody>
          <a:bodyPr/>
          <a:lstStyle/>
          <a:p>
            <a:r>
              <a:rPr lang="fr-FR" noProof="0" dirty="0"/>
              <a:t>Fécondité des adolescentes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9019944"/>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081405"/>
            <a:ext cx="9144000" cy="646331"/>
          </a:xfrm>
          <a:prstGeom prst="rect">
            <a:avLst/>
          </a:prstGeom>
          <a:noFill/>
        </p:spPr>
        <p:txBody>
          <a:bodyPr wrap="square" rtlCol="0">
            <a:spAutoFit/>
          </a:bodyPr>
          <a:lstStyle/>
          <a:p>
            <a:pPr algn="ctr"/>
            <a:r>
              <a:rPr lang="fr-FR" i="1" dirty="0">
                <a:solidFill>
                  <a:prstClr val="black"/>
                </a:solidFill>
              </a:rPr>
              <a:t>Pourcentage de femmes de 15-19 ans qui ont déjà eu un enfant</a:t>
            </a:r>
          </a:p>
          <a:p>
            <a:pPr algn="ctr"/>
            <a:r>
              <a:rPr lang="fr-FR" i="1" dirty="0">
                <a:solidFill>
                  <a:prstClr val="black"/>
                </a:solidFill>
              </a:rPr>
              <a:t>ou qui sont enceintes pour la première fois</a:t>
            </a:r>
          </a:p>
        </p:txBody>
      </p:sp>
    </p:spTree>
    <p:extLst>
      <p:ext uri="{BB962C8B-B14F-4D97-AF65-F5344CB8AC3E}">
        <p14:creationId xmlns:p14="http://schemas.microsoft.com/office/powerpoint/2010/main" val="41651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Tendances de la fécondité des adolescentes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42738881"/>
              </p:ext>
            </p:extLst>
          </p:nvPr>
        </p:nvGraphicFramePr>
        <p:xfrm>
          <a:off x="0" y="1606550"/>
          <a:ext cx="9143999"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1718714"/>
            <a:ext cx="9144000" cy="646331"/>
          </a:xfrm>
          <a:prstGeom prst="rect">
            <a:avLst/>
          </a:prstGeom>
          <a:noFill/>
        </p:spPr>
        <p:txBody>
          <a:bodyPr wrap="square" rtlCol="0">
            <a:spAutoFit/>
          </a:bodyPr>
          <a:lstStyle/>
          <a:p>
            <a:pPr algn="ctr"/>
            <a:r>
              <a:rPr lang="fr-FR" i="1" dirty="0">
                <a:solidFill>
                  <a:prstClr val="black"/>
                </a:solidFill>
              </a:rPr>
              <a:t>Pourcentage de femmes de 15-19 ans qui ont déjà eu un enfant</a:t>
            </a:r>
          </a:p>
          <a:p>
            <a:pPr algn="ctr"/>
            <a:r>
              <a:rPr lang="fr-FR" i="1" dirty="0">
                <a:solidFill>
                  <a:prstClr val="black"/>
                </a:solidFill>
              </a:rPr>
              <a:t>ou qui sont enceintes pour la première fois</a:t>
            </a:r>
          </a:p>
        </p:txBody>
      </p:sp>
    </p:spTree>
    <p:extLst>
      <p:ext uri="{BB962C8B-B14F-4D97-AF65-F5344CB8AC3E}">
        <p14:creationId xmlns:p14="http://schemas.microsoft.com/office/powerpoint/2010/main" val="385268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870"/>
            <a:ext cx="9144000" cy="1081405"/>
          </a:xfrm>
        </p:spPr>
        <p:txBody>
          <a:bodyPr>
            <a:normAutofit/>
          </a:bodyPr>
          <a:lstStyle/>
          <a:p>
            <a:r>
              <a:rPr lang="fr-FR" sz="3600" noProof="0" dirty="0"/>
              <a:t>Âge médian aux premiers rapports sexuels, à la première union et à la première naissance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72605115"/>
              </p:ext>
            </p:extLst>
          </p:nvPr>
        </p:nvGraphicFramePr>
        <p:xfrm>
          <a:off x="598534" y="1450737"/>
          <a:ext cx="7946932" cy="48618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150985"/>
            <a:ext cx="9144000" cy="369332"/>
          </a:xfrm>
          <a:prstGeom prst="rect">
            <a:avLst/>
          </a:prstGeom>
          <a:noFill/>
        </p:spPr>
        <p:txBody>
          <a:bodyPr wrap="square" rtlCol="0">
            <a:spAutoFit/>
          </a:bodyPr>
          <a:lstStyle/>
          <a:p>
            <a:pPr algn="ctr"/>
            <a:r>
              <a:rPr lang="fr-FR" i="1" dirty="0">
                <a:solidFill>
                  <a:prstClr val="black"/>
                </a:solidFill>
              </a:rPr>
              <a:t>Parmi les femmes et les hommes de 25-49 ans</a:t>
            </a:r>
          </a:p>
        </p:txBody>
      </p:sp>
      <p:sp>
        <p:nvSpPr>
          <p:cNvPr id="3" name="TextBox 2"/>
          <p:cNvSpPr txBox="1"/>
          <p:nvPr/>
        </p:nvSpPr>
        <p:spPr>
          <a:xfrm>
            <a:off x="5011270" y="3209365"/>
            <a:ext cx="439271" cy="369332"/>
          </a:xfrm>
          <a:prstGeom prst="rect">
            <a:avLst/>
          </a:prstGeom>
          <a:noFill/>
        </p:spPr>
        <p:txBody>
          <a:bodyPr wrap="square" rtlCol="0">
            <a:spAutoFit/>
          </a:bodyPr>
          <a:lstStyle/>
          <a:p>
            <a:r>
              <a:rPr lang="en-US" b="1" dirty="0"/>
              <a:t>*</a:t>
            </a:r>
          </a:p>
        </p:txBody>
      </p:sp>
      <p:sp>
        <p:nvSpPr>
          <p:cNvPr id="7" name="TextBox 6"/>
          <p:cNvSpPr txBox="1"/>
          <p:nvPr/>
        </p:nvSpPr>
        <p:spPr>
          <a:xfrm>
            <a:off x="7267270" y="5189792"/>
            <a:ext cx="439271" cy="369332"/>
          </a:xfrm>
          <a:prstGeom prst="rect">
            <a:avLst/>
          </a:prstGeom>
          <a:noFill/>
        </p:spPr>
        <p:txBody>
          <a:bodyPr wrap="square" rtlCol="0">
            <a:spAutoFit/>
          </a:bodyPr>
          <a:lstStyle/>
          <a:p>
            <a:r>
              <a:rPr lang="en-US" b="1" dirty="0" err="1"/>
              <a:t>na</a:t>
            </a:r>
            <a:endParaRPr lang="en-US" b="1" dirty="0"/>
          </a:p>
        </p:txBody>
      </p:sp>
      <p:sp>
        <p:nvSpPr>
          <p:cNvPr id="5" name="TextBox 4"/>
          <p:cNvSpPr txBox="1"/>
          <p:nvPr/>
        </p:nvSpPr>
        <p:spPr>
          <a:xfrm>
            <a:off x="3585881" y="6427694"/>
            <a:ext cx="2581511" cy="338554"/>
          </a:xfrm>
          <a:prstGeom prst="rect">
            <a:avLst/>
          </a:prstGeom>
          <a:noFill/>
        </p:spPr>
        <p:txBody>
          <a:bodyPr wrap="square" rtlCol="0">
            <a:spAutoFit/>
          </a:bodyPr>
          <a:lstStyle/>
          <a:p>
            <a:r>
              <a:rPr lang="en-US" sz="1600" i="1" dirty="0"/>
              <a:t>*Hommes de 30-49 </a:t>
            </a:r>
            <a:r>
              <a:rPr lang="en-US" sz="1600" i="1" dirty="0" err="1"/>
              <a:t>ans</a:t>
            </a:r>
            <a:endParaRPr lang="en-US" sz="1600" i="1" dirty="0"/>
          </a:p>
        </p:txBody>
      </p:sp>
    </p:spTree>
    <p:extLst>
      <p:ext uri="{BB962C8B-B14F-4D97-AF65-F5344CB8AC3E}">
        <p14:creationId xmlns:p14="http://schemas.microsoft.com/office/powerpoint/2010/main" val="296838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Âge aux premiers rapports sexuels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9313533"/>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1081405"/>
            <a:ext cx="9144000" cy="646331"/>
          </a:xfrm>
          <a:prstGeom prst="rect">
            <a:avLst/>
          </a:prstGeom>
          <a:noFill/>
        </p:spPr>
        <p:txBody>
          <a:bodyPr wrap="square" rtlCol="0">
            <a:spAutoFit/>
          </a:bodyPr>
          <a:lstStyle/>
          <a:p>
            <a:pPr algn="ctr"/>
            <a:r>
              <a:rPr lang="fr-FR" i="1" dirty="0">
                <a:solidFill>
                  <a:prstClr val="black"/>
                </a:solidFill>
              </a:rPr>
              <a:t>Pourcentage des femmes et des hommes de 25-49 ans qui ont eu leurs premiers rapports sexuels avant d’atteindre l’âge de : </a:t>
            </a:r>
          </a:p>
        </p:txBody>
      </p:sp>
    </p:spTree>
    <p:extLst>
      <p:ext uri="{BB962C8B-B14F-4D97-AF65-F5344CB8AC3E}">
        <p14:creationId xmlns:p14="http://schemas.microsoft.com/office/powerpoint/2010/main" val="976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7462"/>
            <a:ext cx="4418729" cy="3429001"/>
          </a:xfrm>
        </p:spPr>
        <p:txBody>
          <a:bodyPr>
            <a:normAutofit/>
          </a:bodyPr>
          <a:lstStyle/>
          <a:p>
            <a:r>
              <a:rPr lang="fr-FR" sz="3200" noProof="0" dirty="0"/>
              <a:t>Niveaux et tendances</a:t>
            </a:r>
          </a:p>
          <a:p>
            <a:r>
              <a:rPr lang="fr-FR" sz="3200" noProof="0" dirty="0"/>
              <a:t>Déterminants de fécondité</a:t>
            </a:r>
          </a:p>
          <a:p>
            <a:r>
              <a:rPr lang="fr-FR" sz="3200" b="1" noProof="0" dirty="0">
                <a:solidFill>
                  <a:schemeClr val="accent5"/>
                </a:solidFill>
              </a:rPr>
              <a:t>Préférences en matière de fécondité</a:t>
            </a:r>
          </a:p>
        </p:txBody>
      </p:sp>
      <p:sp>
        <p:nvSpPr>
          <p:cNvPr id="4" name="TextBox 3"/>
          <p:cNvSpPr txBox="1"/>
          <p:nvPr/>
        </p:nvSpPr>
        <p:spPr>
          <a:xfrm>
            <a:off x="4325035" y="4628592"/>
            <a:ext cx="4572000" cy="276999"/>
          </a:xfrm>
          <a:prstGeom prst="rect">
            <a:avLst/>
          </a:prstGeom>
          <a:noFill/>
        </p:spPr>
        <p:txBody>
          <a:bodyPr wrap="square" rtlCol="0">
            <a:spAutoFit/>
          </a:bodyPr>
          <a:lstStyle/>
          <a:p>
            <a:pPr algn="ctr"/>
            <a:r>
              <a:rPr lang="fr-FR" sz="1200" dirty="0">
                <a:solidFill>
                  <a:prstClr val="black"/>
                </a:solidFill>
              </a:rPr>
              <a:t>© UNICEF Bénin/Hadrien </a:t>
            </a:r>
            <a:r>
              <a:rPr lang="fr-FR" sz="1200" dirty="0" err="1">
                <a:solidFill>
                  <a:prstClr val="black"/>
                </a:solidFill>
              </a:rPr>
              <a:t>Bonnaud</a:t>
            </a:r>
            <a:endParaRPr lang="fr-FR" sz="120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4341" y="1531291"/>
            <a:ext cx="4473388" cy="3023430"/>
          </a:xfrm>
          <a:prstGeom prst="rect">
            <a:avLst/>
          </a:prstGeom>
          <a:ln>
            <a:solidFill>
              <a:schemeClr val="tx1"/>
            </a:solidFill>
          </a:ln>
        </p:spPr>
      </p:pic>
    </p:spTree>
    <p:extLst>
      <p:ext uri="{BB962C8B-B14F-4D97-AF65-F5344CB8AC3E}">
        <p14:creationId xmlns:p14="http://schemas.microsoft.com/office/powerpoint/2010/main" val="319250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887"/>
            <a:ext cx="9144000" cy="914400"/>
          </a:xfrm>
        </p:spPr>
        <p:txBody>
          <a:bodyPr>
            <a:normAutofit/>
          </a:bodyPr>
          <a:lstStyle/>
          <a:p>
            <a:r>
              <a:rPr lang="fr-FR" noProof="0" dirty="0"/>
              <a:t>Préférences en matière de fécondité</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64976841"/>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960219"/>
            <a:ext cx="9144000" cy="646331"/>
          </a:xfrm>
          <a:prstGeom prst="rect">
            <a:avLst/>
          </a:prstGeom>
          <a:noFill/>
        </p:spPr>
        <p:txBody>
          <a:bodyPr wrap="square" rtlCol="0">
            <a:spAutoFit/>
          </a:bodyPr>
          <a:lstStyle/>
          <a:p>
            <a:pPr algn="ctr"/>
            <a:r>
              <a:rPr lang="fr-FR" i="1" dirty="0">
                <a:solidFill>
                  <a:prstClr val="black"/>
                </a:solidFill>
              </a:rPr>
              <a:t>Répartition (en %) des femmes et des hommes de 15-49 ans actuellement en union </a:t>
            </a:r>
          </a:p>
          <a:p>
            <a:pPr algn="ctr"/>
            <a:r>
              <a:rPr lang="fr-FR" i="1" dirty="0">
                <a:solidFill>
                  <a:prstClr val="black"/>
                </a:solidFill>
              </a:rPr>
              <a:t>par désir d’enfants </a:t>
            </a:r>
          </a:p>
        </p:txBody>
      </p:sp>
    </p:spTree>
    <p:extLst>
      <p:ext uri="{BB962C8B-B14F-4D97-AF65-F5344CB8AC3E}">
        <p14:creationId xmlns:p14="http://schemas.microsoft.com/office/powerpoint/2010/main" val="75980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Planification de la fécondité</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09966315"/>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1081405"/>
            <a:ext cx="9144000" cy="646331"/>
          </a:xfrm>
          <a:prstGeom prst="rect">
            <a:avLst/>
          </a:prstGeom>
          <a:noFill/>
        </p:spPr>
        <p:txBody>
          <a:bodyPr wrap="square" rtlCol="0">
            <a:spAutoFit/>
          </a:bodyPr>
          <a:lstStyle/>
          <a:p>
            <a:pPr algn="ctr"/>
            <a:r>
              <a:rPr lang="fr-FR" i="1" dirty="0">
                <a:solidFill>
                  <a:prstClr val="black"/>
                </a:solidFill>
              </a:rPr>
              <a:t>Répartition (en %) des naissances de femmes de 15-49 ans ayant eu lieu au cours des 5 années ayant précédé l’enquête par planification de la grossesse</a:t>
            </a:r>
          </a:p>
        </p:txBody>
      </p:sp>
    </p:spTree>
    <p:extLst>
      <p:ext uri="{BB962C8B-B14F-4D97-AF65-F5344CB8AC3E}">
        <p14:creationId xmlns:p14="http://schemas.microsoft.com/office/powerpoint/2010/main" val="332810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26127"/>
          </a:xfrm>
        </p:spPr>
        <p:txBody>
          <a:bodyPr>
            <a:normAutofit fontScale="90000"/>
          </a:bodyPr>
          <a:lstStyle/>
          <a:p>
            <a:r>
              <a:rPr lang="fr-FR" dirty="0"/>
              <a:t>Écart entre </a:t>
            </a:r>
            <a:r>
              <a:rPr lang="fr-FR" noProof="0" dirty="0"/>
              <a:t>fécondité désirée et fécondité actuelle</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287255658"/>
              </p:ext>
            </p:extLst>
          </p:nvPr>
        </p:nvGraphicFramePr>
        <p:xfrm>
          <a:off x="461963" y="1606550"/>
          <a:ext cx="8682037" cy="5251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91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
        <p:nvSpPr>
          <p:cNvPr id="4" name="TextBox 3"/>
          <p:cNvSpPr txBox="1"/>
          <p:nvPr/>
        </p:nvSpPr>
        <p:spPr>
          <a:xfrm>
            <a:off x="1" y="186612"/>
            <a:ext cx="9143999" cy="769441"/>
          </a:xfrm>
          <a:prstGeom prst="rect">
            <a:avLst/>
          </a:prstGeom>
          <a:noFill/>
        </p:spPr>
        <p:txBody>
          <a:bodyPr wrap="square" rtlCol="0">
            <a:spAutoFit/>
          </a:bodyPr>
          <a:lstStyle/>
          <a:p>
            <a:pPr algn="ctr"/>
            <a:r>
              <a:rPr lang="fr-FR" sz="4400" b="1" dirty="0">
                <a:solidFill>
                  <a:schemeClr val="bg1"/>
                </a:solidFill>
              </a:rPr>
              <a:t>Planification Familiale (PF) </a:t>
            </a:r>
          </a:p>
        </p:txBody>
      </p:sp>
    </p:spTree>
    <p:extLst>
      <p:ext uri="{BB962C8B-B14F-4D97-AF65-F5344CB8AC3E}">
        <p14:creationId xmlns:p14="http://schemas.microsoft.com/office/powerpoint/2010/main" val="368146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39526"/>
            <a:ext cx="4418729" cy="2916937"/>
          </a:xfrm>
        </p:spPr>
        <p:txBody>
          <a:bodyPr>
            <a:normAutofit lnSpcReduction="10000"/>
          </a:bodyPr>
          <a:lstStyle/>
          <a:p>
            <a:pPr>
              <a:buClr>
                <a:schemeClr val="tx1"/>
              </a:buClr>
            </a:pPr>
            <a:r>
              <a:rPr lang="fr-FR" sz="3200" b="1" dirty="0">
                <a:solidFill>
                  <a:schemeClr val="accent5"/>
                </a:solidFill>
              </a:rPr>
              <a:t>Connaissance et utilisation</a:t>
            </a:r>
          </a:p>
          <a:p>
            <a:pPr>
              <a:buClr>
                <a:schemeClr val="tx1"/>
              </a:buClr>
            </a:pPr>
            <a:r>
              <a:rPr lang="fr-FR" sz="3200" dirty="0"/>
              <a:t>Source des méthodes</a:t>
            </a:r>
          </a:p>
          <a:p>
            <a:pPr>
              <a:buClr>
                <a:schemeClr val="tx1"/>
              </a:buClr>
            </a:pPr>
            <a:r>
              <a:rPr lang="fr-FR" sz="3200" dirty="0"/>
              <a:t>Demande en planification familiale</a:t>
            </a:r>
          </a:p>
          <a:p>
            <a:pPr>
              <a:buClr>
                <a:schemeClr val="tx1"/>
              </a:buClr>
            </a:pPr>
            <a:r>
              <a:rPr lang="fr-FR" sz="3200" dirty="0"/>
              <a:t>Utilisation future</a:t>
            </a:r>
          </a:p>
        </p:txBody>
      </p:sp>
      <p:sp>
        <p:nvSpPr>
          <p:cNvPr id="5" name="TextBox 4"/>
          <p:cNvSpPr txBox="1"/>
          <p:nvPr/>
        </p:nvSpPr>
        <p:spPr>
          <a:xfrm>
            <a:off x="4418727" y="4814254"/>
            <a:ext cx="4447365" cy="277699"/>
          </a:xfrm>
          <a:prstGeom prst="rect">
            <a:avLst/>
          </a:prstGeom>
          <a:noFill/>
        </p:spPr>
        <p:txBody>
          <a:bodyPr wrap="square" rtlCol="0">
            <a:spAutoFit/>
          </a:bodyPr>
          <a:lstStyle/>
          <a:p>
            <a:pPr algn="ctr"/>
            <a:r>
              <a:rPr lang="fr-FR" sz="1200" dirty="0">
                <a:solidFill>
                  <a:prstClr val="black"/>
                </a:solidFill>
              </a:rPr>
              <a:t>© 2004 </a:t>
            </a:r>
            <a:r>
              <a:rPr lang="fr-FR" sz="1200" dirty="0" err="1">
                <a:solidFill>
                  <a:prstClr val="black"/>
                </a:solidFill>
              </a:rPr>
              <a:t>Daren</a:t>
            </a:r>
            <a:r>
              <a:rPr lang="fr-FR" sz="1200" dirty="0">
                <a:solidFill>
                  <a:prstClr val="black"/>
                </a:solidFill>
              </a:rPr>
              <a:t> Trudeau, avec la permission de </a:t>
            </a:r>
            <a:r>
              <a:rPr lang="fr-FR" sz="1200" dirty="0" err="1">
                <a:solidFill>
                  <a:prstClr val="black"/>
                </a:solidFill>
              </a:rPr>
              <a:t>Photoshare</a:t>
            </a:r>
            <a:endParaRPr lang="fr-FR" sz="1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8" y="1411288"/>
            <a:ext cx="4447365" cy="3335524"/>
          </a:xfrm>
          <a:prstGeom prst="rect">
            <a:avLst/>
          </a:prstGeom>
          <a:ln>
            <a:solidFill>
              <a:schemeClr val="tx1"/>
            </a:solidFill>
          </a:ln>
        </p:spPr>
      </p:pic>
    </p:spTree>
    <p:extLst>
      <p:ext uri="{BB962C8B-B14F-4D97-AF65-F5344CB8AC3E}">
        <p14:creationId xmlns:p14="http://schemas.microsoft.com/office/powerpoint/2010/main" val="146989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31"/>
            <a:ext cx="9143999" cy="769441"/>
          </a:xfrm>
          <a:prstGeom prst="rect">
            <a:avLst/>
          </a:prstGeom>
          <a:noFill/>
        </p:spPr>
        <p:txBody>
          <a:bodyPr wrap="square" rtlCol="0">
            <a:spAutoFit/>
          </a:bodyPr>
          <a:lstStyle/>
          <a:p>
            <a:pPr algn="ctr"/>
            <a:r>
              <a:rPr lang="fr-FR" sz="4400" b="1" dirty="0">
                <a:solidFill>
                  <a:prstClr val="white"/>
                </a:solidFill>
              </a:rPr>
              <a:t>Fécondité </a:t>
            </a:r>
          </a:p>
        </p:txBody>
      </p:sp>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Tree>
    <p:extLst>
      <p:ext uri="{BB962C8B-B14F-4D97-AF65-F5344CB8AC3E}">
        <p14:creationId xmlns:p14="http://schemas.microsoft.com/office/powerpoint/2010/main" val="119753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Écart entre connaissance et utilisation de la planification familiale</a:t>
            </a:r>
            <a:endParaRPr lang="fr-FR"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1134206"/>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171052"/>
            <a:ext cx="9144000" cy="369332"/>
          </a:xfrm>
          <a:prstGeom prst="rect">
            <a:avLst/>
          </a:prstGeom>
          <a:noFill/>
        </p:spPr>
        <p:txBody>
          <a:bodyPr wrap="square" rtlCol="0">
            <a:spAutoFit/>
          </a:bodyPr>
          <a:lstStyle/>
          <a:p>
            <a:pPr algn="ctr"/>
            <a:r>
              <a:rPr lang="fr-FR" i="1" dirty="0">
                <a:solidFill>
                  <a:prstClr val="black"/>
                </a:solidFill>
              </a:rPr>
              <a:t>Pourcentage de femmes de 15-49 ans en union</a:t>
            </a:r>
          </a:p>
        </p:txBody>
      </p:sp>
    </p:spTree>
    <p:extLst>
      <p:ext uri="{BB962C8B-B14F-4D97-AF65-F5344CB8AC3E}">
        <p14:creationId xmlns:p14="http://schemas.microsoft.com/office/powerpoint/2010/main" val="277238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Utilisation actuelle de la PF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6754494"/>
              </p:ext>
            </p:extLst>
          </p:nvPr>
        </p:nvGraphicFramePr>
        <p:xfrm>
          <a:off x="0" y="1606550"/>
          <a:ext cx="9143999"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089126"/>
            <a:ext cx="9144000" cy="369332"/>
          </a:xfrm>
          <a:prstGeom prst="rect">
            <a:avLst/>
          </a:prstGeom>
          <a:noFill/>
        </p:spPr>
        <p:txBody>
          <a:bodyPr wrap="square" rtlCol="0">
            <a:spAutoFit/>
          </a:bodyPr>
          <a:lstStyle/>
          <a:p>
            <a:pPr algn="ctr"/>
            <a:r>
              <a:rPr lang="fr-FR" i="1" dirty="0">
                <a:solidFill>
                  <a:prstClr val="black"/>
                </a:solidFill>
              </a:rPr>
              <a:t>Pourcentage de femmes de 15-49 ans</a:t>
            </a:r>
          </a:p>
        </p:txBody>
      </p:sp>
    </p:spTree>
    <p:extLst>
      <p:ext uri="{BB962C8B-B14F-4D97-AF65-F5344CB8AC3E}">
        <p14:creationId xmlns:p14="http://schemas.microsoft.com/office/powerpoint/2010/main" val="50216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1056005"/>
          </a:xfrm>
        </p:spPr>
        <p:txBody>
          <a:bodyPr>
            <a:normAutofit fontScale="90000"/>
          </a:bodyPr>
          <a:lstStyle/>
          <a:p>
            <a:r>
              <a:rPr lang="fr-FR" noProof="0" dirty="0"/>
              <a:t>Utilisation des méthodes modernes </a:t>
            </a:r>
            <a:br>
              <a:rPr lang="fr-FR" noProof="0" dirty="0"/>
            </a:br>
            <a:r>
              <a:rPr lang="fr-FR" noProof="0" dirty="0"/>
              <a:t>selon le milieu de résidence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9545086"/>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081405"/>
            <a:ext cx="9144000" cy="369332"/>
          </a:xfrm>
          <a:prstGeom prst="rect">
            <a:avLst/>
          </a:prstGeom>
          <a:noFill/>
        </p:spPr>
        <p:txBody>
          <a:bodyPr wrap="square" rtlCol="0">
            <a:spAutoFit/>
          </a:bodyPr>
          <a:lstStyle/>
          <a:p>
            <a:pPr algn="ctr"/>
            <a:r>
              <a:rPr lang="fr-FR" i="1" dirty="0">
                <a:solidFill>
                  <a:prstClr val="black"/>
                </a:solidFill>
              </a:rPr>
              <a:t>Pourcentage des femmes de 15-49 ans en union qui utilisent une méthode moderne </a:t>
            </a:r>
          </a:p>
        </p:txBody>
      </p:sp>
    </p:spTree>
    <p:extLst>
      <p:ext uri="{BB962C8B-B14F-4D97-AF65-F5344CB8AC3E}">
        <p14:creationId xmlns:p14="http://schemas.microsoft.com/office/powerpoint/2010/main" val="326974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
          <p:cNvGrpSpPr>
            <a:grpSpLocks noChangeAspect="1"/>
          </p:cNvGrpSpPr>
          <p:nvPr/>
        </p:nvGrpSpPr>
        <p:grpSpPr bwMode="auto">
          <a:xfrm>
            <a:off x="2126871" y="719709"/>
            <a:ext cx="4923724" cy="6140041"/>
            <a:chOff x="1211" y="0"/>
            <a:chExt cx="3338" cy="4320"/>
          </a:xfrm>
        </p:grpSpPr>
        <p:sp>
          <p:nvSpPr>
            <p:cNvPr id="39"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39"/>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40"/>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41"/>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42"/>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44"/>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45"/>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46"/>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47"/>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48"/>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49"/>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50"/>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0" y="12700"/>
            <a:ext cx="9144000" cy="1119619"/>
          </a:xfrm>
        </p:spPr>
        <p:txBody>
          <a:bodyPr>
            <a:normAutofit/>
          </a:bodyPr>
          <a:lstStyle/>
          <a:p>
            <a:r>
              <a:rPr lang="fr-FR" sz="3200" dirty="0"/>
              <a:t>Utilisation des méthodes modernes </a:t>
            </a:r>
            <a:br>
              <a:rPr lang="fr-FR" sz="3200" dirty="0"/>
            </a:br>
            <a:r>
              <a:rPr lang="fr-FR" sz="3200" dirty="0"/>
              <a:t>selon le département</a:t>
            </a:r>
            <a:endParaRPr lang="fr-FR" sz="3200" noProof="0" dirty="0"/>
          </a:p>
        </p:txBody>
      </p:sp>
      <p:sp>
        <p:nvSpPr>
          <p:cNvPr id="5" name="TextBox 4"/>
          <p:cNvSpPr txBox="1"/>
          <p:nvPr/>
        </p:nvSpPr>
        <p:spPr>
          <a:xfrm>
            <a:off x="6966857" y="1872343"/>
            <a:ext cx="1774372" cy="1077218"/>
          </a:xfrm>
          <a:prstGeom prst="rect">
            <a:avLst/>
          </a:prstGeom>
          <a:noFill/>
        </p:spPr>
        <p:txBody>
          <a:bodyPr wrap="square" rtlCol="0">
            <a:spAutoFit/>
          </a:bodyPr>
          <a:lstStyle/>
          <a:p>
            <a:pPr algn="ctr"/>
            <a:r>
              <a:rPr lang="en-US" sz="3200" b="1" dirty="0">
                <a:solidFill>
                  <a:prstClr val="black"/>
                </a:solidFill>
              </a:rPr>
              <a:t>Benin 12%</a:t>
            </a:r>
          </a:p>
        </p:txBody>
      </p:sp>
      <p:sp>
        <p:nvSpPr>
          <p:cNvPr id="6" name="TextBox 5"/>
          <p:cNvSpPr txBox="1"/>
          <p:nvPr/>
        </p:nvSpPr>
        <p:spPr>
          <a:xfrm>
            <a:off x="66053" y="1119291"/>
            <a:ext cx="2952827" cy="1200329"/>
          </a:xfrm>
          <a:prstGeom prst="rect">
            <a:avLst/>
          </a:prstGeom>
          <a:noFill/>
        </p:spPr>
        <p:txBody>
          <a:bodyPr wrap="square" rtlCol="0">
            <a:spAutoFit/>
          </a:bodyPr>
          <a:lstStyle/>
          <a:p>
            <a:r>
              <a:rPr lang="fr-FR" i="1" dirty="0">
                <a:solidFill>
                  <a:prstClr val="black"/>
                </a:solidFill>
              </a:rPr>
              <a:t>Pourcentage de femmes de 15-49 ans en union qui utilisent une méthode moderne </a:t>
            </a:r>
          </a:p>
        </p:txBody>
      </p:sp>
      <p:sp>
        <p:nvSpPr>
          <p:cNvPr id="21" name="TextBox 20"/>
          <p:cNvSpPr txBox="1"/>
          <p:nvPr/>
        </p:nvSpPr>
        <p:spPr>
          <a:xfrm>
            <a:off x="3739475" y="6505577"/>
            <a:ext cx="1508442" cy="369332"/>
          </a:xfrm>
          <a:prstGeom prst="rect">
            <a:avLst/>
          </a:prstGeom>
          <a:noFill/>
        </p:spPr>
        <p:txBody>
          <a:bodyPr wrap="square" rtlCol="0">
            <a:spAutoFit/>
          </a:bodyPr>
          <a:lstStyle/>
          <a:p>
            <a:pPr algn="ctr"/>
            <a:r>
              <a:rPr lang="en-US" dirty="0">
                <a:solidFill>
                  <a:prstClr val="black"/>
                </a:solidFill>
              </a:rPr>
              <a:t>Littoral 19 %</a:t>
            </a:r>
          </a:p>
        </p:txBody>
      </p:sp>
      <p:sp>
        <p:nvSpPr>
          <p:cNvPr id="22" name="TextBox 21"/>
          <p:cNvSpPr txBox="1"/>
          <p:nvPr/>
        </p:nvSpPr>
        <p:spPr>
          <a:xfrm>
            <a:off x="5177522" y="6334780"/>
            <a:ext cx="1379593" cy="369332"/>
          </a:xfrm>
          <a:prstGeom prst="rect">
            <a:avLst/>
          </a:prstGeom>
          <a:noFill/>
        </p:spPr>
        <p:txBody>
          <a:bodyPr wrap="square" rtlCol="0">
            <a:spAutoFit/>
          </a:bodyPr>
          <a:lstStyle/>
          <a:p>
            <a:pPr algn="ctr"/>
            <a:r>
              <a:rPr lang="en-US" dirty="0" err="1">
                <a:solidFill>
                  <a:prstClr val="black"/>
                </a:solidFill>
              </a:rPr>
              <a:t>Ouémé</a:t>
            </a:r>
            <a:r>
              <a:rPr lang="en-US" dirty="0">
                <a:solidFill>
                  <a:prstClr val="black"/>
                </a:solidFill>
              </a:rPr>
              <a:t> 15 %</a:t>
            </a:r>
          </a:p>
        </p:txBody>
      </p:sp>
      <p:sp>
        <p:nvSpPr>
          <p:cNvPr id="23" name="TextBox 22"/>
          <p:cNvSpPr txBox="1"/>
          <p:nvPr/>
        </p:nvSpPr>
        <p:spPr>
          <a:xfrm>
            <a:off x="2163441" y="5573636"/>
            <a:ext cx="1337773" cy="369332"/>
          </a:xfrm>
          <a:prstGeom prst="rect">
            <a:avLst/>
          </a:prstGeom>
          <a:noFill/>
        </p:spPr>
        <p:txBody>
          <a:bodyPr wrap="square" rtlCol="0">
            <a:spAutoFit/>
          </a:bodyPr>
          <a:lstStyle/>
          <a:p>
            <a:pPr algn="ctr"/>
            <a:r>
              <a:rPr lang="en-US" dirty="0" err="1">
                <a:solidFill>
                  <a:prstClr val="black"/>
                </a:solidFill>
              </a:rPr>
              <a:t>Couffo</a:t>
            </a:r>
            <a:r>
              <a:rPr lang="en-US" dirty="0">
                <a:solidFill>
                  <a:prstClr val="black"/>
                </a:solidFill>
              </a:rPr>
              <a:t> 5 %</a:t>
            </a:r>
          </a:p>
        </p:txBody>
      </p:sp>
      <p:sp>
        <p:nvSpPr>
          <p:cNvPr id="24" name="TextBox 23"/>
          <p:cNvSpPr txBox="1"/>
          <p:nvPr/>
        </p:nvSpPr>
        <p:spPr>
          <a:xfrm>
            <a:off x="3899884" y="5778329"/>
            <a:ext cx="1181366" cy="646331"/>
          </a:xfrm>
          <a:prstGeom prst="rect">
            <a:avLst/>
          </a:prstGeom>
          <a:noFill/>
        </p:spPr>
        <p:txBody>
          <a:bodyPr wrap="square" rtlCol="0">
            <a:spAutoFit/>
          </a:bodyPr>
          <a:lstStyle/>
          <a:p>
            <a:pPr algn="ctr"/>
            <a:r>
              <a:rPr lang="en-US" dirty="0" err="1">
                <a:solidFill>
                  <a:prstClr val="black"/>
                </a:solidFill>
              </a:rPr>
              <a:t>Atlantique</a:t>
            </a:r>
            <a:endParaRPr lang="en-US" dirty="0">
              <a:solidFill>
                <a:prstClr val="black"/>
              </a:solidFill>
            </a:endParaRPr>
          </a:p>
          <a:p>
            <a:pPr algn="ctr"/>
            <a:r>
              <a:rPr lang="en-US" dirty="0">
                <a:solidFill>
                  <a:prstClr val="black"/>
                </a:solidFill>
              </a:rPr>
              <a:t>14 %</a:t>
            </a:r>
          </a:p>
        </p:txBody>
      </p:sp>
      <p:sp>
        <p:nvSpPr>
          <p:cNvPr id="25" name="TextBox 24"/>
          <p:cNvSpPr txBox="1"/>
          <p:nvPr/>
        </p:nvSpPr>
        <p:spPr>
          <a:xfrm>
            <a:off x="2430277" y="6385688"/>
            <a:ext cx="1348496" cy="369332"/>
          </a:xfrm>
          <a:prstGeom prst="rect">
            <a:avLst/>
          </a:prstGeom>
          <a:noFill/>
        </p:spPr>
        <p:txBody>
          <a:bodyPr wrap="square" rtlCol="0">
            <a:spAutoFit/>
          </a:bodyPr>
          <a:lstStyle/>
          <a:p>
            <a:pPr algn="ctr"/>
            <a:r>
              <a:rPr lang="en-US" dirty="0">
                <a:solidFill>
                  <a:prstClr val="black"/>
                </a:solidFill>
              </a:rPr>
              <a:t>Mono 18 %</a:t>
            </a:r>
          </a:p>
        </p:txBody>
      </p:sp>
      <p:sp>
        <p:nvSpPr>
          <p:cNvPr id="26" name="TextBox 25"/>
          <p:cNvSpPr txBox="1"/>
          <p:nvPr/>
        </p:nvSpPr>
        <p:spPr>
          <a:xfrm>
            <a:off x="5247917" y="5497627"/>
            <a:ext cx="1309198" cy="369332"/>
          </a:xfrm>
          <a:prstGeom prst="rect">
            <a:avLst/>
          </a:prstGeom>
          <a:noFill/>
        </p:spPr>
        <p:txBody>
          <a:bodyPr wrap="square" rtlCol="0">
            <a:spAutoFit/>
          </a:bodyPr>
          <a:lstStyle/>
          <a:p>
            <a:pPr algn="ctr"/>
            <a:r>
              <a:rPr lang="en-US" dirty="0">
                <a:solidFill>
                  <a:prstClr val="black"/>
                </a:solidFill>
              </a:rPr>
              <a:t>Plateau 6 %</a:t>
            </a:r>
          </a:p>
        </p:txBody>
      </p:sp>
      <p:sp>
        <p:nvSpPr>
          <p:cNvPr id="27" name="TextBox 26"/>
          <p:cNvSpPr txBox="1"/>
          <p:nvPr/>
        </p:nvSpPr>
        <p:spPr>
          <a:xfrm>
            <a:off x="4001692" y="5189267"/>
            <a:ext cx="890899" cy="646331"/>
          </a:xfrm>
          <a:prstGeom prst="rect">
            <a:avLst/>
          </a:prstGeom>
          <a:noFill/>
        </p:spPr>
        <p:txBody>
          <a:bodyPr wrap="square" rtlCol="0">
            <a:spAutoFit/>
          </a:bodyPr>
          <a:lstStyle/>
          <a:p>
            <a:pPr algn="ctr"/>
            <a:r>
              <a:rPr lang="en-US" dirty="0">
                <a:solidFill>
                  <a:prstClr val="black"/>
                </a:solidFill>
              </a:rPr>
              <a:t>Zou</a:t>
            </a:r>
          </a:p>
          <a:p>
            <a:pPr algn="ctr"/>
            <a:r>
              <a:rPr lang="en-US" dirty="0">
                <a:solidFill>
                  <a:prstClr val="black"/>
                </a:solidFill>
              </a:rPr>
              <a:t>13 %</a:t>
            </a:r>
          </a:p>
        </p:txBody>
      </p:sp>
      <p:sp>
        <p:nvSpPr>
          <p:cNvPr id="28" name="TextBox 27"/>
          <p:cNvSpPr txBox="1"/>
          <p:nvPr/>
        </p:nvSpPr>
        <p:spPr>
          <a:xfrm>
            <a:off x="4004630" y="4535439"/>
            <a:ext cx="947989" cy="646331"/>
          </a:xfrm>
          <a:prstGeom prst="rect">
            <a:avLst/>
          </a:prstGeom>
          <a:noFill/>
        </p:spPr>
        <p:txBody>
          <a:bodyPr wrap="square" rtlCol="0">
            <a:spAutoFit/>
          </a:bodyPr>
          <a:lstStyle/>
          <a:p>
            <a:pPr algn="ctr"/>
            <a:r>
              <a:rPr lang="en-US" dirty="0" err="1">
                <a:solidFill>
                  <a:prstClr val="black"/>
                </a:solidFill>
              </a:rPr>
              <a:t>Collines</a:t>
            </a:r>
            <a:endParaRPr lang="en-US" dirty="0">
              <a:solidFill>
                <a:prstClr val="black"/>
              </a:solidFill>
            </a:endParaRPr>
          </a:p>
          <a:p>
            <a:pPr algn="ctr"/>
            <a:r>
              <a:rPr lang="en-US" dirty="0">
                <a:solidFill>
                  <a:prstClr val="black"/>
                </a:solidFill>
              </a:rPr>
              <a:t>18 %</a:t>
            </a:r>
          </a:p>
        </p:txBody>
      </p:sp>
      <p:sp>
        <p:nvSpPr>
          <p:cNvPr id="29" name="TextBox 28"/>
          <p:cNvSpPr txBox="1"/>
          <p:nvPr/>
        </p:nvSpPr>
        <p:spPr>
          <a:xfrm>
            <a:off x="3649340" y="3286511"/>
            <a:ext cx="890899" cy="646331"/>
          </a:xfrm>
          <a:prstGeom prst="rect">
            <a:avLst/>
          </a:prstGeom>
          <a:noFill/>
        </p:spPr>
        <p:txBody>
          <a:bodyPr wrap="square" rtlCol="0">
            <a:spAutoFit/>
          </a:bodyPr>
          <a:lstStyle/>
          <a:p>
            <a:pPr algn="ctr"/>
            <a:r>
              <a:rPr lang="en-US" dirty="0">
                <a:solidFill>
                  <a:schemeClr val="bg1"/>
                </a:solidFill>
              </a:rPr>
              <a:t>Donga</a:t>
            </a:r>
          </a:p>
          <a:p>
            <a:pPr algn="ctr"/>
            <a:r>
              <a:rPr lang="en-US" dirty="0">
                <a:solidFill>
                  <a:schemeClr val="bg1"/>
                </a:solidFill>
              </a:rPr>
              <a:t>6 %</a:t>
            </a:r>
          </a:p>
        </p:txBody>
      </p:sp>
      <p:sp>
        <p:nvSpPr>
          <p:cNvPr id="30" name="TextBox 29"/>
          <p:cNvSpPr txBox="1"/>
          <p:nvPr/>
        </p:nvSpPr>
        <p:spPr>
          <a:xfrm>
            <a:off x="4588733" y="3220520"/>
            <a:ext cx="890899" cy="646331"/>
          </a:xfrm>
          <a:prstGeom prst="rect">
            <a:avLst/>
          </a:prstGeom>
          <a:noFill/>
        </p:spPr>
        <p:txBody>
          <a:bodyPr wrap="square" rtlCol="0">
            <a:spAutoFit/>
          </a:bodyPr>
          <a:lstStyle/>
          <a:p>
            <a:pPr algn="ctr"/>
            <a:r>
              <a:rPr lang="en-US" dirty="0" err="1">
                <a:solidFill>
                  <a:prstClr val="black"/>
                </a:solidFill>
              </a:rPr>
              <a:t>Borgou</a:t>
            </a:r>
            <a:endParaRPr lang="en-US" dirty="0">
              <a:solidFill>
                <a:prstClr val="black"/>
              </a:solidFill>
            </a:endParaRPr>
          </a:p>
          <a:p>
            <a:pPr algn="ctr"/>
            <a:r>
              <a:rPr lang="en-US" dirty="0">
                <a:solidFill>
                  <a:prstClr val="black"/>
                </a:solidFill>
              </a:rPr>
              <a:t>12 %</a:t>
            </a:r>
          </a:p>
        </p:txBody>
      </p:sp>
      <p:sp>
        <p:nvSpPr>
          <p:cNvPr id="31" name="TextBox 30"/>
          <p:cNvSpPr txBox="1"/>
          <p:nvPr/>
        </p:nvSpPr>
        <p:spPr>
          <a:xfrm>
            <a:off x="3433858" y="2323254"/>
            <a:ext cx="999597" cy="646331"/>
          </a:xfrm>
          <a:prstGeom prst="rect">
            <a:avLst/>
          </a:prstGeom>
          <a:noFill/>
        </p:spPr>
        <p:txBody>
          <a:bodyPr wrap="square" rtlCol="0">
            <a:spAutoFit/>
          </a:bodyPr>
          <a:lstStyle/>
          <a:p>
            <a:pPr algn="ctr"/>
            <a:r>
              <a:rPr lang="en-US" dirty="0" err="1">
                <a:solidFill>
                  <a:prstClr val="black"/>
                </a:solidFill>
              </a:rPr>
              <a:t>Atacora</a:t>
            </a:r>
            <a:endParaRPr lang="en-US" dirty="0">
              <a:solidFill>
                <a:prstClr val="black"/>
              </a:solidFill>
            </a:endParaRPr>
          </a:p>
          <a:p>
            <a:pPr algn="ctr"/>
            <a:r>
              <a:rPr lang="en-US" dirty="0">
                <a:solidFill>
                  <a:prstClr val="black"/>
                </a:solidFill>
              </a:rPr>
              <a:t>10 %</a:t>
            </a:r>
          </a:p>
        </p:txBody>
      </p:sp>
      <p:sp>
        <p:nvSpPr>
          <p:cNvPr id="32" name="TextBox 31"/>
          <p:cNvSpPr txBox="1"/>
          <p:nvPr/>
        </p:nvSpPr>
        <p:spPr>
          <a:xfrm>
            <a:off x="4547215" y="1814336"/>
            <a:ext cx="1116379" cy="646331"/>
          </a:xfrm>
          <a:prstGeom prst="rect">
            <a:avLst/>
          </a:prstGeom>
          <a:noFill/>
        </p:spPr>
        <p:txBody>
          <a:bodyPr wrap="square" rtlCol="0">
            <a:spAutoFit/>
          </a:bodyPr>
          <a:lstStyle/>
          <a:p>
            <a:pPr algn="ctr"/>
            <a:r>
              <a:rPr lang="en-US" dirty="0" err="1">
                <a:solidFill>
                  <a:prstClr val="black"/>
                </a:solidFill>
              </a:rPr>
              <a:t>Alibori</a:t>
            </a:r>
            <a:endParaRPr lang="en-US" dirty="0">
              <a:solidFill>
                <a:prstClr val="black"/>
              </a:solidFill>
            </a:endParaRPr>
          </a:p>
          <a:p>
            <a:pPr algn="ctr"/>
            <a:r>
              <a:rPr lang="en-US" dirty="0">
                <a:solidFill>
                  <a:prstClr val="black"/>
                </a:solidFill>
              </a:rPr>
              <a:t>14 %</a:t>
            </a:r>
          </a:p>
        </p:txBody>
      </p:sp>
      <p:cxnSp>
        <p:nvCxnSpPr>
          <p:cNvPr id="33" name="Straight Connector 32"/>
          <p:cNvCxnSpPr/>
          <p:nvPr/>
        </p:nvCxnSpPr>
        <p:spPr>
          <a:xfrm>
            <a:off x="4683483" y="6341850"/>
            <a:ext cx="3483" cy="240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39474" y="6219967"/>
            <a:ext cx="406400" cy="402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28161" y="5798550"/>
            <a:ext cx="422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89190" y="6365417"/>
            <a:ext cx="327630" cy="177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26799" y="5676844"/>
            <a:ext cx="380635" cy="9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83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Tendances de l’utilisation de la PF</a:t>
            </a:r>
            <a:endParaRPr lang="fr-FR"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51031765"/>
              </p:ext>
            </p:extLst>
          </p:nvPr>
        </p:nvGraphicFramePr>
        <p:xfrm>
          <a:off x="0" y="1606550"/>
          <a:ext cx="9143999"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9872" y="4133334"/>
            <a:ext cx="3141570" cy="369332"/>
          </a:xfrm>
          <a:prstGeom prst="rect">
            <a:avLst/>
          </a:prstGeom>
          <a:noFill/>
        </p:spPr>
        <p:txBody>
          <a:bodyPr wrap="square" rtlCol="0">
            <a:spAutoFit/>
          </a:bodyPr>
          <a:lstStyle/>
          <a:p>
            <a:r>
              <a:rPr lang="fr-FR" b="1" dirty="0">
                <a:solidFill>
                  <a:schemeClr val="accent2"/>
                </a:solidFill>
              </a:rPr>
              <a:t>N’importe quelle méthode</a:t>
            </a:r>
          </a:p>
        </p:txBody>
      </p:sp>
      <p:sp>
        <p:nvSpPr>
          <p:cNvPr id="11" name="TextBox 10"/>
          <p:cNvSpPr txBox="1"/>
          <p:nvPr/>
        </p:nvSpPr>
        <p:spPr>
          <a:xfrm>
            <a:off x="1149872" y="4992799"/>
            <a:ext cx="2447925" cy="369332"/>
          </a:xfrm>
          <a:prstGeom prst="rect">
            <a:avLst/>
          </a:prstGeom>
          <a:noFill/>
        </p:spPr>
        <p:txBody>
          <a:bodyPr wrap="square" rtlCol="0">
            <a:spAutoFit/>
          </a:bodyPr>
          <a:lstStyle/>
          <a:p>
            <a:r>
              <a:rPr lang="fr-FR" b="1" dirty="0">
                <a:solidFill>
                  <a:schemeClr val="accent6"/>
                </a:solidFill>
              </a:rPr>
              <a:t>Une méthode moderne</a:t>
            </a:r>
          </a:p>
        </p:txBody>
      </p:sp>
      <p:sp>
        <p:nvSpPr>
          <p:cNvPr id="10" name="TextBox 9"/>
          <p:cNvSpPr txBox="1"/>
          <p:nvPr/>
        </p:nvSpPr>
        <p:spPr>
          <a:xfrm>
            <a:off x="0" y="1081405"/>
            <a:ext cx="9144000" cy="369332"/>
          </a:xfrm>
          <a:prstGeom prst="rect">
            <a:avLst/>
          </a:prstGeom>
          <a:noFill/>
        </p:spPr>
        <p:txBody>
          <a:bodyPr wrap="square" rtlCol="0">
            <a:spAutoFit/>
          </a:bodyPr>
          <a:lstStyle/>
          <a:p>
            <a:pPr algn="ctr"/>
            <a:r>
              <a:rPr lang="fr-FR" i="1" dirty="0">
                <a:solidFill>
                  <a:prstClr val="black"/>
                </a:solidFill>
              </a:rPr>
              <a:t>Pourcentage de femmes de 15-49 ans en union qui utilisent :</a:t>
            </a:r>
          </a:p>
        </p:txBody>
      </p:sp>
    </p:spTree>
    <p:extLst>
      <p:ext uri="{BB962C8B-B14F-4D97-AF65-F5344CB8AC3E}">
        <p14:creationId xmlns:p14="http://schemas.microsoft.com/office/powerpoint/2010/main" val="328148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39526"/>
            <a:ext cx="4418729" cy="2916937"/>
          </a:xfrm>
        </p:spPr>
        <p:txBody>
          <a:bodyPr>
            <a:normAutofit lnSpcReduction="10000"/>
          </a:bodyPr>
          <a:lstStyle/>
          <a:p>
            <a:pPr>
              <a:buClr>
                <a:schemeClr val="tx1"/>
              </a:buClr>
            </a:pPr>
            <a:r>
              <a:rPr lang="fr-FR" sz="3200" dirty="0"/>
              <a:t>Connaissance et utilisation</a:t>
            </a:r>
          </a:p>
          <a:p>
            <a:pPr>
              <a:buClr>
                <a:schemeClr val="tx1"/>
              </a:buClr>
            </a:pPr>
            <a:r>
              <a:rPr lang="fr-FR" sz="3200" b="1" dirty="0">
                <a:solidFill>
                  <a:schemeClr val="accent5"/>
                </a:solidFill>
              </a:rPr>
              <a:t>Source des méthodes</a:t>
            </a:r>
          </a:p>
          <a:p>
            <a:pPr>
              <a:buClr>
                <a:schemeClr val="tx1"/>
              </a:buClr>
            </a:pPr>
            <a:r>
              <a:rPr lang="fr-FR" sz="3200" dirty="0"/>
              <a:t>Demande en planification familiale</a:t>
            </a:r>
          </a:p>
          <a:p>
            <a:pPr>
              <a:buClr>
                <a:schemeClr val="tx1"/>
              </a:buClr>
            </a:pPr>
            <a:r>
              <a:rPr lang="fr-FR" sz="3200" dirty="0"/>
              <a:t>Utilisation future</a:t>
            </a:r>
          </a:p>
        </p:txBody>
      </p:sp>
      <p:sp>
        <p:nvSpPr>
          <p:cNvPr id="4" name="TextBox 3"/>
          <p:cNvSpPr txBox="1"/>
          <p:nvPr/>
        </p:nvSpPr>
        <p:spPr>
          <a:xfrm>
            <a:off x="4294093" y="4814254"/>
            <a:ext cx="4572000" cy="276999"/>
          </a:xfrm>
          <a:prstGeom prst="rect">
            <a:avLst/>
          </a:prstGeom>
          <a:noFill/>
        </p:spPr>
        <p:txBody>
          <a:bodyPr wrap="square" rtlCol="0">
            <a:spAutoFit/>
          </a:bodyPr>
          <a:lstStyle/>
          <a:p>
            <a:pPr algn="ctr"/>
            <a:r>
              <a:rPr lang="fr-FR" sz="1200" dirty="0">
                <a:solidFill>
                  <a:prstClr val="black"/>
                </a:solidFill>
              </a:rPr>
              <a:t>© 2004 </a:t>
            </a:r>
            <a:r>
              <a:rPr lang="fr-FR" sz="1200" dirty="0" err="1">
                <a:solidFill>
                  <a:prstClr val="black"/>
                </a:solidFill>
              </a:rPr>
              <a:t>Daren</a:t>
            </a:r>
            <a:r>
              <a:rPr lang="fr-FR" sz="1200" dirty="0">
                <a:solidFill>
                  <a:prstClr val="black"/>
                </a:solidFill>
              </a:rPr>
              <a:t> Trudeau, avec la permission de </a:t>
            </a:r>
            <a:r>
              <a:rPr lang="fr-FR" sz="1200" dirty="0" err="1">
                <a:solidFill>
                  <a:prstClr val="black"/>
                </a:solidFill>
              </a:rPr>
              <a:t>Photoshare</a:t>
            </a:r>
            <a:endParaRPr lang="fr-FR" sz="120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8" y="1411288"/>
            <a:ext cx="4447365" cy="3335524"/>
          </a:xfrm>
          <a:prstGeom prst="rect">
            <a:avLst/>
          </a:prstGeom>
          <a:ln>
            <a:solidFill>
              <a:schemeClr val="tx1"/>
            </a:solidFill>
          </a:ln>
        </p:spPr>
      </p:pic>
    </p:spTree>
    <p:extLst>
      <p:ext uri="{BB962C8B-B14F-4D97-AF65-F5344CB8AC3E}">
        <p14:creationId xmlns:p14="http://schemas.microsoft.com/office/powerpoint/2010/main" val="186057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Source des méthodes modernes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75519710"/>
              </p:ext>
            </p:extLst>
          </p:nvPr>
        </p:nvGraphicFramePr>
        <p:xfrm>
          <a:off x="0" y="1606550"/>
          <a:ext cx="9143999"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089126"/>
            <a:ext cx="9144000" cy="369332"/>
          </a:xfrm>
          <a:prstGeom prst="rect">
            <a:avLst/>
          </a:prstGeom>
          <a:noFill/>
        </p:spPr>
        <p:txBody>
          <a:bodyPr wrap="square" rtlCol="0">
            <a:spAutoFit/>
          </a:bodyPr>
          <a:lstStyle/>
          <a:p>
            <a:pPr algn="ctr"/>
            <a:r>
              <a:rPr lang="fr-FR" i="1" dirty="0">
                <a:solidFill>
                  <a:prstClr val="black"/>
                </a:solidFill>
              </a:rPr>
              <a:t>Répartition (en %) des  utilisatrices de 15-49 ans par source d’approvisionnement la plus récente</a:t>
            </a:r>
          </a:p>
        </p:txBody>
      </p:sp>
    </p:spTree>
    <p:extLst>
      <p:ext uri="{BB962C8B-B14F-4D97-AF65-F5344CB8AC3E}">
        <p14:creationId xmlns:p14="http://schemas.microsoft.com/office/powerpoint/2010/main" val="2721729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Choix informé</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44843188"/>
              </p:ext>
            </p:extLst>
          </p:nvPr>
        </p:nvGraphicFramePr>
        <p:xfrm>
          <a:off x="461963" y="1735138"/>
          <a:ext cx="8256587" cy="51228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089126"/>
            <a:ext cx="9144000" cy="646331"/>
          </a:xfrm>
          <a:prstGeom prst="rect">
            <a:avLst/>
          </a:prstGeom>
          <a:noFill/>
        </p:spPr>
        <p:txBody>
          <a:bodyPr wrap="square" rtlCol="0">
            <a:spAutoFit/>
          </a:bodyPr>
          <a:lstStyle/>
          <a:p>
            <a:pPr algn="ctr"/>
            <a:r>
              <a:rPr lang="fr-FR" i="1" dirty="0">
                <a:solidFill>
                  <a:prstClr val="black"/>
                </a:solidFill>
              </a:rPr>
              <a:t>Parmi les femmes dont la dernière période d’utilisation d’une méthode moderne a commencé dans les 5 années ayant précédé l’enquête, pourcentage ayant été informé de :</a:t>
            </a:r>
          </a:p>
        </p:txBody>
      </p:sp>
    </p:spTree>
    <p:extLst>
      <p:ext uri="{BB962C8B-B14F-4D97-AF65-F5344CB8AC3E}">
        <p14:creationId xmlns:p14="http://schemas.microsoft.com/office/powerpoint/2010/main" val="302269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39526"/>
            <a:ext cx="4418729" cy="2916937"/>
          </a:xfrm>
        </p:spPr>
        <p:txBody>
          <a:bodyPr>
            <a:normAutofit lnSpcReduction="10000"/>
          </a:bodyPr>
          <a:lstStyle/>
          <a:p>
            <a:pPr>
              <a:buClr>
                <a:schemeClr val="tx1"/>
              </a:buClr>
            </a:pPr>
            <a:r>
              <a:rPr lang="fr-FR" sz="3200" dirty="0"/>
              <a:t>Connaissance et utilisation</a:t>
            </a:r>
          </a:p>
          <a:p>
            <a:pPr>
              <a:buClr>
                <a:schemeClr val="tx1"/>
              </a:buClr>
            </a:pPr>
            <a:r>
              <a:rPr lang="fr-FR" sz="3200" dirty="0"/>
              <a:t>Source des méthodes</a:t>
            </a:r>
          </a:p>
          <a:p>
            <a:pPr>
              <a:buClr>
                <a:schemeClr val="tx1"/>
              </a:buClr>
            </a:pPr>
            <a:r>
              <a:rPr lang="fr-FR" sz="3200" b="1" dirty="0">
                <a:solidFill>
                  <a:schemeClr val="accent5"/>
                </a:solidFill>
              </a:rPr>
              <a:t>Demande en planification familiale</a:t>
            </a:r>
          </a:p>
          <a:p>
            <a:pPr>
              <a:buClr>
                <a:schemeClr val="tx1"/>
              </a:buClr>
            </a:pPr>
            <a:r>
              <a:rPr lang="fr-FR" sz="3200" dirty="0"/>
              <a:t>Utilisation future</a:t>
            </a:r>
          </a:p>
        </p:txBody>
      </p:sp>
      <p:sp>
        <p:nvSpPr>
          <p:cNvPr id="4" name="TextBox 3"/>
          <p:cNvSpPr txBox="1"/>
          <p:nvPr/>
        </p:nvSpPr>
        <p:spPr>
          <a:xfrm>
            <a:off x="4418728" y="4845424"/>
            <a:ext cx="4447365" cy="276999"/>
          </a:xfrm>
          <a:prstGeom prst="rect">
            <a:avLst/>
          </a:prstGeom>
          <a:noFill/>
        </p:spPr>
        <p:txBody>
          <a:bodyPr wrap="square" rtlCol="0">
            <a:spAutoFit/>
          </a:bodyPr>
          <a:lstStyle/>
          <a:p>
            <a:pPr algn="ctr"/>
            <a:r>
              <a:rPr lang="fr-FR" sz="1200" dirty="0">
                <a:solidFill>
                  <a:prstClr val="black"/>
                </a:solidFill>
              </a:rPr>
              <a:t>© 2004 </a:t>
            </a:r>
            <a:r>
              <a:rPr lang="fr-FR" sz="1200" dirty="0" err="1">
                <a:solidFill>
                  <a:prstClr val="black"/>
                </a:solidFill>
              </a:rPr>
              <a:t>Daren</a:t>
            </a:r>
            <a:r>
              <a:rPr lang="fr-FR" sz="1200" dirty="0">
                <a:solidFill>
                  <a:prstClr val="black"/>
                </a:solidFill>
              </a:rPr>
              <a:t> Trudeau, avec la permission de </a:t>
            </a:r>
            <a:r>
              <a:rPr lang="fr-FR" sz="1200" dirty="0" err="1">
                <a:solidFill>
                  <a:prstClr val="black"/>
                </a:solidFill>
              </a:rPr>
              <a:t>Photoshare</a:t>
            </a:r>
            <a:endParaRPr lang="fr-FR" sz="120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8" y="1411288"/>
            <a:ext cx="4447365" cy="3335524"/>
          </a:xfrm>
          <a:prstGeom prst="rect">
            <a:avLst/>
          </a:prstGeom>
          <a:ln>
            <a:solidFill>
              <a:schemeClr val="tx1"/>
            </a:solidFill>
          </a:ln>
        </p:spPr>
      </p:pic>
    </p:spTree>
    <p:extLst>
      <p:ext uri="{BB962C8B-B14F-4D97-AF65-F5344CB8AC3E}">
        <p14:creationId xmlns:p14="http://schemas.microsoft.com/office/powerpoint/2010/main" val="3985839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07"/>
            <a:ext cx="9144000" cy="1231900"/>
          </a:xfrm>
        </p:spPr>
        <p:txBody>
          <a:bodyPr>
            <a:normAutofit/>
          </a:bodyPr>
          <a:lstStyle/>
          <a:p>
            <a:r>
              <a:rPr lang="fr-FR" noProof="0" dirty="0"/>
              <a:t>Besoins et demande en matière de PF</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500830260"/>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0" y="1081405"/>
            <a:ext cx="9144000" cy="646331"/>
          </a:xfrm>
          <a:prstGeom prst="rect">
            <a:avLst/>
          </a:prstGeom>
          <a:noFill/>
        </p:spPr>
        <p:txBody>
          <a:bodyPr wrap="square" rtlCol="0">
            <a:spAutoFit/>
          </a:bodyPr>
          <a:lstStyle/>
          <a:p>
            <a:pPr algn="ctr"/>
            <a:r>
              <a:rPr lang="fr-FR" i="1" dirty="0">
                <a:solidFill>
                  <a:prstClr val="black"/>
                </a:solidFill>
              </a:rPr>
              <a:t>Pourcentage de femmes de 15-49 ans en union ayant des besoins non satisfaits et satisfaits en matière de PF et la demande totale en PF</a:t>
            </a:r>
          </a:p>
        </p:txBody>
      </p:sp>
    </p:spTree>
    <p:extLst>
      <p:ext uri="{BB962C8B-B14F-4D97-AF65-F5344CB8AC3E}">
        <p14:creationId xmlns:p14="http://schemas.microsoft.com/office/powerpoint/2010/main" val="201161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7462"/>
            <a:ext cx="4418729" cy="3429001"/>
          </a:xfrm>
        </p:spPr>
        <p:txBody>
          <a:bodyPr>
            <a:normAutofit/>
          </a:bodyPr>
          <a:lstStyle/>
          <a:p>
            <a:r>
              <a:rPr lang="fr-FR" sz="3200" b="1" noProof="0" dirty="0">
                <a:solidFill>
                  <a:schemeClr val="accent5"/>
                </a:solidFill>
              </a:rPr>
              <a:t>Niveaux et tendances</a:t>
            </a:r>
          </a:p>
          <a:p>
            <a:r>
              <a:rPr lang="fr-FR" sz="3200" noProof="0" dirty="0"/>
              <a:t>Déterminants de fécondité</a:t>
            </a:r>
          </a:p>
          <a:p>
            <a:r>
              <a:rPr lang="fr-FR" sz="3200" noProof="0" dirty="0"/>
              <a:t>Préférences en matière de fécondité</a:t>
            </a:r>
          </a:p>
        </p:txBody>
      </p:sp>
      <p:sp>
        <p:nvSpPr>
          <p:cNvPr id="5" name="TextBox 4"/>
          <p:cNvSpPr txBox="1"/>
          <p:nvPr/>
        </p:nvSpPr>
        <p:spPr>
          <a:xfrm>
            <a:off x="4325035" y="4628592"/>
            <a:ext cx="4572000" cy="276999"/>
          </a:xfrm>
          <a:prstGeom prst="rect">
            <a:avLst/>
          </a:prstGeom>
          <a:noFill/>
        </p:spPr>
        <p:txBody>
          <a:bodyPr wrap="square" rtlCol="0">
            <a:spAutoFit/>
          </a:bodyPr>
          <a:lstStyle/>
          <a:p>
            <a:pPr algn="ctr"/>
            <a:r>
              <a:rPr lang="fr-FR" sz="1200" dirty="0">
                <a:solidFill>
                  <a:prstClr val="black"/>
                </a:solidFill>
              </a:rPr>
              <a:t>© UNICEF Bénin/Hadrien </a:t>
            </a:r>
            <a:r>
              <a:rPr lang="fr-FR" sz="1200" dirty="0" err="1">
                <a:solidFill>
                  <a:prstClr val="black"/>
                </a:solidFill>
              </a:rPr>
              <a:t>Bonnaud</a:t>
            </a:r>
            <a:endParaRPr lang="fr-FR" sz="1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953" y="1531291"/>
            <a:ext cx="4473388" cy="3023430"/>
          </a:xfrm>
          <a:prstGeom prst="rect">
            <a:avLst/>
          </a:prstGeom>
          <a:ln>
            <a:solidFill>
              <a:schemeClr val="tx1"/>
            </a:solidFill>
          </a:ln>
        </p:spPr>
      </p:pic>
    </p:spTree>
    <p:extLst>
      <p:ext uri="{BB962C8B-B14F-4D97-AF65-F5344CB8AC3E}">
        <p14:creationId xmlns:p14="http://schemas.microsoft.com/office/powerpoint/2010/main" val="2355326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Demande en PF satisfaite</a:t>
            </a:r>
          </a:p>
        </p:txBody>
      </p:sp>
      <p:graphicFrame>
        <p:nvGraphicFramePr>
          <p:cNvPr id="51" name="Content Placeholder 50"/>
          <p:cNvGraphicFramePr>
            <a:graphicFrameLocks noGrp="1"/>
          </p:cNvGraphicFramePr>
          <p:nvPr>
            <p:ph idx="1"/>
            <p:extLst/>
          </p:nvPr>
        </p:nvGraphicFramePr>
        <p:xfrm>
          <a:off x="467139" y="1606550"/>
          <a:ext cx="8239540"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p:cNvSpPr txBox="1"/>
          <p:nvPr/>
        </p:nvSpPr>
        <p:spPr>
          <a:xfrm>
            <a:off x="0" y="1081405"/>
            <a:ext cx="9144000" cy="369332"/>
          </a:xfrm>
          <a:prstGeom prst="rect">
            <a:avLst/>
          </a:prstGeom>
          <a:noFill/>
        </p:spPr>
        <p:txBody>
          <a:bodyPr wrap="square" rtlCol="0">
            <a:spAutoFit/>
          </a:bodyPr>
          <a:lstStyle/>
          <a:p>
            <a:pPr algn="ctr"/>
            <a:r>
              <a:rPr lang="fr-FR" i="1" dirty="0">
                <a:solidFill>
                  <a:prstClr val="black"/>
                </a:solidFill>
              </a:rPr>
              <a:t>Pourcentage de femmes de 15-49 ans en union dont la demande en PF est : </a:t>
            </a:r>
          </a:p>
        </p:txBody>
      </p:sp>
    </p:spTree>
    <p:extLst>
      <p:ext uri="{BB962C8B-B14F-4D97-AF65-F5344CB8AC3E}">
        <p14:creationId xmlns:p14="http://schemas.microsoft.com/office/powerpoint/2010/main" val="3911893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Tendances de la demande en PF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74785480"/>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081405"/>
            <a:ext cx="9144000" cy="369332"/>
          </a:xfrm>
          <a:prstGeom prst="rect">
            <a:avLst/>
          </a:prstGeom>
          <a:noFill/>
        </p:spPr>
        <p:txBody>
          <a:bodyPr wrap="square" rtlCol="0">
            <a:spAutoFit/>
          </a:bodyPr>
          <a:lstStyle/>
          <a:p>
            <a:pPr algn="ctr"/>
            <a:r>
              <a:rPr lang="fr-FR" i="1" dirty="0">
                <a:solidFill>
                  <a:prstClr val="black"/>
                </a:solidFill>
              </a:rPr>
              <a:t>Pourcentage de femmes de 15-49 ans en union</a:t>
            </a:r>
          </a:p>
        </p:txBody>
      </p:sp>
      <p:sp>
        <p:nvSpPr>
          <p:cNvPr id="9" name="TextBox 8"/>
          <p:cNvSpPr txBox="1"/>
          <p:nvPr/>
        </p:nvSpPr>
        <p:spPr>
          <a:xfrm>
            <a:off x="3874316" y="5515645"/>
            <a:ext cx="4844234" cy="369332"/>
          </a:xfrm>
          <a:prstGeom prst="rect">
            <a:avLst/>
          </a:prstGeom>
          <a:noFill/>
        </p:spPr>
        <p:txBody>
          <a:bodyPr wrap="square" rtlCol="0">
            <a:spAutoFit/>
          </a:bodyPr>
          <a:lstStyle/>
          <a:p>
            <a:r>
              <a:rPr lang="fr-FR" b="1" dirty="0">
                <a:solidFill>
                  <a:schemeClr val="accent1"/>
                </a:solidFill>
              </a:rPr>
              <a:t>Demande satisfaite par des méthodes modernes</a:t>
            </a:r>
          </a:p>
        </p:txBody>
      </p:sp>
      <p:sp>
        <p:nvSpPr>
          <p:cNvPr id="10" name="TextBox 9"/>
          <p:cNvSpPr txBox="1"/>
          <p:nvPr/>
        </p:nvSpPr>
        <p:spPr>
          <a:xfrm>
            <a:off x="1915155" y="2691984"/>
            <a:ext cx="2447925" cy="369332"/>
          </a:xfrm>
          <a:prstGeom prst="rect">
            <a:avLst/>
          </a:prstGeom>
          <a:noFill/>
        </p:spPr>
        <p:txBody>
          <a:bodyPr wrap="square" rtlCol="0">
            <a:spAutoFit/>
          </a:bodyPr>
          <a:lstStyle/>
          <a:p>
            <a:r>
              <a:rPr lang="fr-FR" b="1" dirty="0">
                <a:solidFill>
                  <a:schemeClr val="accent2"/>
                </a:solidFill>
              </a:rPr>
              <a:t>Demande totale</a:t>
            </a:r>
          </a:p>
        </p:txBody>
      </p:sp>
      <p:sp>
        <p:nvSpPr>
          <p:cNvPr id="11" name="TextBox 10"/>
          <p:cNvSpPr txBox="1"/>
          <p:nvPr/>
        </p:nvSpPr>
        <p:spPr>
          <a:xfrm>
            <a:off x="1915155" y="3781715"/>
            <a:ext cx="4498975" cy="369332"/>
          </a:xfrm>
          <a:prstGeom prst="rect">
            <a:avLst/>
          </a:prstGeom>
          <a:noFill/>
        </p:spPr>
        <p:txBody>
          <a:bodyPr wrap="square" rtlCol="0">
            <a:spAutoFit/>
          </a:bodyPr>
          <a:lstStyle/>
          <a:p>
            <a:r>
              <a:rPr lang="fr-FR" b="1" dirty="0">
                <a:solidFill>
                  <a:schemeClr val="accent6"/>
                </a:solidFill>
              </a:rPr>
              <a:t>Besoins non satisfaits</a:t>
            </a:r>
          </a:p>
        </p:txBody>
      </p:sp>
    </p:spTree>
    <p:extLst>
      <p:ext uri="{BB962C8B-B14F-4D97-AF65-F5344CB8AC3E}">
        <p14:creationId xmlns:p14="http://schemas.microsoft.com/office/powerpoint/2010/main" val="337298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39526"/>
            <a:ext cx="4418729" cy="2916937"/>
          </a:xfrm>
        </p:spPr>
        <p:txBody>
          <a:bodyPr>
            <a:normAutofit lnSpcReduction="10000"/>
          </a:bodyPr>
          <a:lstStyle/>
          <a:p>
            <a:pPr>
              <a:buClr>
                <a:schemeClr val="tx1"/>
              </a:buClr>
            </a:pPr>
            <a:r>
              <a:rPr lang="fr-FR" sz="3200" dirty="0"/>
              <a:t>Connaissance et utilisation</a:t>
            </a:r>
          </a:p>
          <a:p>
            <a:pPr>
              <a:buClr>
                <a:schemeClr val="tx1"/>
              </a:buClr>
            </a:pPr>
            <a:r>
              <a:rPr lang="fr-FR" sz="3200" dirty="0"/>
              <a:t>Source des méthodes</a:t>
            </a:r>
          </a:p>
          <a:p>
            <a:pPr>
              <a:buClr>
                <a:schemeClr val="tx1"/>
              </a:buClr>
            </a:pPr>
            <a:r>
              <a:rPr lang="fr-FR" sz="3200" dirty="0"/>
              <a:t>Demande en planification familiale</a:t>
            </a:r>
          </a:p>
          <a:p>
            <a:pPr>
              <a:buClr>
                <a:schemeClr val="tx1"/>
              </a:buClr>
            </a:pPr>
            <a:r>
              <a:rPr lang="fr-FR" sz="3200" b="1" dirty="0">
                <a:solidFill>
                  <a:schemeClr val="accent5"/>
                </a:solidFill>
              </a:rPr>
              <a:t>Utilisation future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728" y="1411288"/>
            <a:ext cx="4447365" cy="3335524"/>
          </a:xfrm>
          <a:prstGeom prst="rect">
            <a:avLst/>
          </a:prstGeom>
          <a:ln>
            <a:solidFill>
              <a:schemeClr val="tx1"/>
            </a:solidFill>
          </a:ln>
        </p:spPr>
      </p:pic>
      <p:sp>
        <p:nvSpPr>
          <p:cNvPr id="7" name="TextBox 6"/>
          <p:cNvSpPr txBox="1"/>
          <p:nvPr/>
        </p:nvSpPr>
        <p:spPr>
          <a:xfrm>
            <a:off x="4418728" y="4845424"/>
            <a:ext cx="4447365" cy="276999"/>
          </a:xfrm>
          <a:prstGeom prst="rect">
            <a:avLst/>
          </a:prstGeom>
          <a:noFill/>
        </p:spPr>
        <p:txBody>
          <a:bodyPr wrap="square" rtlCol="0">
            <a:spAutoFit/>
          </a:bodyPr>
          <a:lstStyle/>
          <a:p>
            <a:pPr algn="ctr"/>
            <a:r>
              <a:rPr lang="fr-FR" sz="1200" dirty="0">
                <a:solidFill>
                  <a:prstClr val="black"/>
                </a:solidFill>
              </a:rPr>
              <a:t>© 2004 </a:t>
            </a:r>
            <a:r>
              <a:rPr lang="fr-FR" sz="1200" dirty="0" err="1">
                <a:solidFill>
                  <a:prstClr val="black"/>
                </a:solidFill>
              </a:rPr>
              <a:t>Daren</a:t>
            </a:r>
            <a:r>
              <a:rPr lang="fr-FR" sz="1200" dirty="0">
                <a:solidFill>
                  <a:prstClr val="black"/>
                </a:solidFill>
              </a:rPr>
              <a:t> Trudeau, avec la permission de </a:t>
            </a:r>
            <a:r>
              <a:rPr lang="fr-FR" sz="1200" dirty="0" err="1">
                <a:solidFill>
                  <a:prstClr val="black"/>
                </a:solidFill>
              </a:rPr>
              <a:t>Photoshare</a:t>
            </a:r>
            <a:endParaRPr lang="fr-FR" sz="1200" dirty="0">
              <a:solidFill>
                <a:prstClr val="black"/>
              </a:solidFill>
            </a:endParaRPr>
          </a:p>
        </p:txBody>
      </p:sp>
    </p:spTree>
    <p:extLst>
      <p:ext uri="{BB962C8B-B14F-4D97-AF65-F5344CB8AC3E}">
        <p14:creationId xmlns:p14="http://schemas.microsoft.com/office/powerpoint/2010/main" val="3416611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Utilisation future de la PF</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04416760"/>
              </p:ext>
            </p:extLst>
          </p:nvPr>
        </p:nvGraphicFramePr>
        <p:xfrm>
          <a:off x="461963" y="1860698"/>
          <a:ext cx="8256587" cy="48378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081405"/>
            <a:ext cx="9144000" cy="646331"/>
          </a:xfrm>
          <a:prstGeom prst="rect">
            <a:avLst/>
          </a:prstGeom>
          <a:noFill/>
        </p:spPr>
        <p:txBody>
          <a:bodyPr wrap="square" rtlCol="0">
            <a:spAutoFit/>
          </a:bodyPr>
          <a:lstStyle/>
          <a:p>
            <a:pPr algn="ctr"/>
            <a:r>
              <a:rPr lang="fr-FR" i="1" dirty="0">
                <a:solidFill>
                  <a:prstClr val="black"/>
                </a:solidFill>
              </a:rPr>
              <a:t>Répartition (en %) des femmes de 15-49 ans en union </a:t>
            </a:r>
          </a:p>
          <a:p>
            <a:pPr algn="ctr"/>
            <a:r>
              <a:rPr lang="fr-FR" i="1" dirty="0">
                <a:solidFill>
                  <a:prstClr val="black"/>
                </a:solidFill>
              </a:rPr>
              <a:t>qui n’utilisent pas de la PF</a:t>
            </a:r>
          </a:p>
        </p:txBody>
      </p:sp>
    </p:spTree>
    <p:extLst>
      <p:ext uri="{BB962C8B-B14F-4D97-AF65-F5344CB8AC3E}">
        <p14:creationId xmlns:p14="http://schemas.microsoft.com/office/powerpoint/2010/main" val="3802119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
        <p:nvSpPr>
          <p:cNvPr id="4" name="TextBox 3"/>
          <p:cNvSpPr txBox="1"/>
          <p:nvPr/>
        </p:nvSpPr>
        <p:spPr>
          <a:xfrm>
            <a:off x="1" y="186612"/>
            <a:ext cx="9143999" cy="769441"/>
          </a:xfrm>
          <a:prstGeom prst="rect">
            <a:avLst/>
          </a:prstGeom>
          <a:noFill/>
        </p:spPr>
        <p:txBody>
          <a:bodyPr wrap="square" rtlCol="0">
            <a:spAutoFit/>
          </a:bodyPr>
          <a:lstStyle/>
          <a:p>
            <a:pPr algn="ctr"/>
            <a:r>
              <a:rPr lang="fr-FR" sz="4400" b="1" dirty="0">
                <a:solidFill>
                  <a:prstClr val="white"/>
                </a:solidFill>
              </a:rPr>
              <a:t>Santé maternelle</a:t>
            </a:r>
          </a:p>
        </p:txBody>
      </p:sp>
    </p:spTree>
    <p:extLst>
      <p:ext uri="{BB962C8B-B14F-4D97-AF65-F5344CB8AC3E}">
        <p14:creationId xmlns:p14="http://schemas.microsoft.com/office/powerpoint/2010/main" val="88406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8500"/>
            <a:ext cx="4418729" cy="3287963"/>
          </a:xfrm>
        </p:spPr>
        <p:txBody>
          <a:bodyPr>
            <a:normAutofit/>
          </a:bodyPr>
          <a:lstStyle/>
          <a:p>
            <a:r>
              <a:rPr lang="fr-FR" sz="3600" b="1" noProof="0" dirty="0">
                <a:solidFill>
                  <a:schemeClr val="accent5"/>
                </a:solidFill>
              </a:rPr>
              <a:t>Soins prénatals</a:t>
            </a:r>
          </a:p>
          <a:p>
            <a:r>
              <a:rPr lang="fr-FR" sz="3600" noProof="0" dirty="0"/>
              <a:t>Accouchement et soins postnatals</a:t>
            </a:r>
          </a:p>
          <a:p>
            <a:r>
              <a:rPr lang="fr-FR" sz="3600" dirty="0"/>
              <a:t>Problèmes de santé </a:t>
            </a:r>
            <a:endParaRPr lang="fr-FR" sz="3600" noProof="0" dirty="0"/>
          </a:p>
        </p:txBody>
      </p:sp>
      <p:sp>
        <p:nvSpPr>
          <p:cNvPr id="5" name="TextBox 4"/>
          <p:cNvSpPr txBox="1"/>
          <p:nvPr/>
        </p:nvSpPr>
        <p:spPr>
          <a:xfrm>
            <a:off x="4371682" y="4896859"/>
            <a:ext cx="4572000" cy="276999"/>
          </a:xfrm>
          <a:prstGeom prst="rect">
            <a:avLst/>
          </a:prstGeom>
          <a:noFill/>
        </p:spPr>
        <p:txBody>
          <a:bodyPr wrap="square" rtlCol="0">
            <a:spAutoFit/>
          </a:bodyPr>
          <a:lstStyle/>
          <a:p>
            <a:pPr algn="ctr"/>
            <a:r>
              <a:rPr lang="fr-FR" sz="1200" dirty="0"/>
              <a:t>© 2013 Lauren </a:t>
            </a:r>
            <a:r>
              <a:rPr lang="fr-FR" sz="1200" dirty="0" err="1"/>
              <a:t>Spigel</a:t>
            </a:r>
            <a:r>
              <a:rPr lang="fr-FR" sz="1200" dirty="0"/>
              <a:t>/VAXTRAC, avec la permission de </a:t>
            </a:r>
            <a:r>
              <a:rPr lang="fr-FR" sz="1200" dirty="0" err="1"/>
              <a:t>Photoshare</a:t>
            </a:r>
            <a:endParaRPr lang="fr-FR"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682" y="1478705"/>
            <a:ext cx="4465776" cy="3335549"/>
          </a:xfrm>
          <a:prstGeom prst="rect">
            <a:avLst/>
          </a:prstGeom>
          <a:ln>
            <a:solidFill>
              <a:schemeClr val="tx1"/>
            </a:solidFill>
          </a:ln>
        </p:spPr>
      </p:pic>
    </p:spTree>
    <p:extLst>
      <p:ext uri="{BB962C8B-B14F-4D97-AF65-F5344CB8AC3E}">
        <p14:creationId xmlns:p14="http://schemas.microsoft.com/office/powerpoint/2010/main" val="410214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Consultations prénatales (CPN)</a:t>
            </a:r>
            <a:br>
              <a:rPr lang="fr-FR" dirty="0"/>
            </a:br>
            <a:r>
              <a:rPr lang="fr-FR" dirty="0"/>
              <a:t>par type de prestataire</a:t>
            </a:r>
            <a:endParaRPr lang="fr-FR" noProof="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95563039"/>
              </p:ext>
            </p:extLst>
          </p:nvPr>
        </p:nvGraphicFramePr>
        <p:xfrm>
          <a:off x="461963" y="1990165"/>
          <a:ext cx="8256587" cy="43344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 y="1293058"/>
            <a:ext cx="9144000" cy="646331"/>
          </a:xfrm>
          <a:prstGeom prst="rect">
            <a:avLst/>
          </a:prstGeom>
          <a:noFill/>
        </p:spPr>
        <p:txBody>
          <a:bodyPr wrap="square" rtlCol="0">
            <a:spAutoFit/>
          </a:bodyPr>
          <a:lstStyle/>
          <a:p>
            <a:pPr algn="ctr"/>
            <a:r>
              <a:rPr lang="fr-FR" i="1" dirty="0"/>
              <a:t>Répartition (en %) des femmes de 15-49 ans qui ont eu une naissance vivante au cours des 5 années précédant l’enquête, pour la naissance la plus récente</a:t>
            </a:r>
          </a:p>
        </p:txBody>
      </p:sp>
      <p:sp>
        <p:nvSpPr>
          <p:cNvPr id="9" name="TextBox 8"/>
          <p:cNvSpPr txBox="1"/>
          <p:nvPr/>
        </p:nvSpPr>
        <p:spPr>
          <a:xfrm>
            <a:off x="0" y="6259588"/>
            <a:ext cx="4504765" cy="646331"/>
          </a:xfrm>
          <a:prstGeom prst="rect">
            <a:avLst/>
          </a:prstGeom>
          <a:noFill/>
        </p:spPr>
        <p:txBody>
          <a:bodyPr wrap="square" rtlCol="0">
            <a:spAutoFit/>
          </a:bodyPr>
          <a:lstStyle/>
          <a:p>
            <a:r>
              <a:rPr lang="fr-FR" i="1" dirty="0"/>
              <a:t>*Les prestataires qualifiés comprennent les médecins, les infirmiers, et les sages-femmes. </a:t>
            </a:r>
          </a:p>
        </p:txBody>
      </p:sp>
      <p:sp>
        <p:nvSpPr>
          <p:cNvPr id="10" name="TextBox 9"/>
          <p:cNvSpPr txBox="1"/>
          <p:nvPr/>
        </p:nvSpPr>
        <p:spPr>
          <a:xfrm>
            <a:off x="6562164" y="4483982"/>
            <a:ext cx="2581835" cy="1569660"/>
          </a:xfrm>
          <a:prstGeom prst="rect">
            <a:avLst/>
          </a:prstGeom>
          <a:solidFill>
            <a:schemeClr val="accent5"/>
          </a:solidFill>
        </p:spPr>
        <p:txBody>
          <a:bodyPr wrap="square" rtlCol="0">
            <a:spAutoFit/>
          </a:bodyPr>
          <a:lstStyle/>
          <a:p>
            <a:pPr algn="ctr"/>
            <a:r>
              <a:rPr lang="fr-FR" sz="2400" b="1" dirty="0">
                <a:solidFill>
                  <a:schemeClr val="bg1"/>
                </a:solidFill>
              </a:rPr>
              <a:t>83 % des femmes ont reçu des CPN d’un prestataire qualifié*</a:t>
            </a:r>
          </a:p>
        </p:txBody>
      </p:sp>
    </p:spTree>
    <p:extLst>
      <p:ext uri="{BB962C8B-B14F-4D97-AF65-F5344CB8AC3E}">
        <p14:creationId xmlns:p14="http://schemas.microsoft.com/office/powerpoint/2010/main" val="3444241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noProof="0" dirty="0"/>
              <a:t>Nombre et moment de consultations prénatales </a:t>
            </a:r>
            <a:br>
              <a:rPr lang="fr-FR" sz="3600" noProof="0" dirty="0"/>
            </a:br>
            <a:r>
              <a:rPr lang="fr-FR" sz="3600" noProof="0" dirty="0"/>
              <a:t>(CPN) </a:t>
            </a:r>
            <a:r>
              <a:rPr lang="fr-FR" sz="3600" dirty="0"/>
              <a:t>selon le milieu de résidence</a:t>
            </a:r>
            <a:endParaRPr lang="fr-FR" sz="3600" noProof="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8023281"/>
              </p:ext>
            </p:extLst>
          </p:nvPr>
        </p:nvGraphicFramePr>
        <p:xfrm>
          <a:off x="461963" y="1810870"/>
          <a:ext cx="8256587" cy="504712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1081405"/>
            <a:ext cx="9144000" cy="646331"/>
          </a:xfrm>
          <a:prstGeom prst="rect">
            <a:avLst/>
          </a:prstGeom>
          <a:noFill/>
        </p:spPr>
        <p:txBody>
          <a:bodyPr wrap="square" rtlCol="0">
            <a:spAutoFit/>
          </a:bodyPr>
          <a:lstStyle/>
          <a:p>
            <a:pPr algn="ctr"/>
            <a:r>
              <a:rPr lang="fr-FR" i="1" dirty="0"/>
              <a:t>Pourcentage de femmes de 15-49 ans qui ont eu une naissance vivante au cours des 5 années précédant l’enquête, pour la naissance la plus récente</a:t>
            </a:r>
          </a:p>
        </p:txBody>
      </p:sp>
    </p:spTree>
    <p:extLst>
      <p:ext uri="{BB962C8B-B14F-4D97-AF65-F5344CB8AC3E}">
        <p14:creationId xmlns:p14="http://schemas.microsoft.com/office/powerpoint/2010/main" val="3619463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8914"/>
          </a:xfrm>
        </p:spPr>
        <p:txBody>
          <a:bodyPr/>
          <a:lstStyle/>
          <a:p>
            <a:r>
              <a:rPr lang="fr-FR" noProof="0" dirty="0"/>
              <a:t>Tendances des soins prénatals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7826610"/>
              </p:ext>
            </p:extLst>
          </p:nvPr>
        </p:nvGraphicFramePr>
        <p:xfrm>
          <a:off x="0" y="1606550"/>
          <a:ext cx="9143999" cy="47942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09490" y="1639432"/>
            <a:ext cx="323422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1"/>
                </a:solidFill>
              </a:rPr>
              <a:t>CPN par un prestataire qualifié*</a:t>
            </a:r>
          </a:p>
        </p:txBody>
      </p:sp>
      <p:sp>
        <p:nvSpPr>
          <p:cNvPr id="10" name="TextBox 10"/>
          <p:cNvSpPr txBox="1"/>
          <p:nvPr/>
        </p:nvSpPr>
        <p:spPr>
          <a:xfrm>
            <a:off x="1654784" y="2843706"/>
            <a:ext cx="2711027" cy="369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2"/>
                </a:solidFill>
              </a:rPr>
              <a:t>4+ CPN</a:t>
            </a:r>
          </a:p>
        </p:txBody>
      </p:sp>
      <p:sp>
        <p:nvSpPr>
          <p:cNvPr id="11" name="TextBox 10"/>
          <p:cNvSpPr txBox="1"/>
          <p:nvPr/>
        </p:nvSpPr>
        <p:spPr>
          <a:xfrm>
            <a:off x="1182106" y="3819009"/>
            <a:ext cx="346161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6"/>
                </a:solidFill>
              </a:rPr>
              <a:t>CPN pendant le 1</a:t>
            </a:r>
            <a:r>
              <a:rPr lang="fr-FR" sz="1800" b="1" baseline="30000" dirty="0">
                <a:solidFill>
                  <a:schemeClr val="accent6"/>
                </a:solidFill>
              </a:rPr>
              <a:t>er</a:t>
            </a:r>
            <a:r>
              <a:rPr lang="fr-FR" sz="1800" b="1" dirty="0">
                <a:solidFill>
                  <a:schemeClr val="accent6"/>
                </a:solidFill>
              </a:rPr>
              <a:t> trimestre</a:t>
            </a:r>
          </a:p>
        </p:txBody>
      </p:sp>
      <p:sp>
        <p:nvSpPr>
          <p:cNvPr id="14" name="TextBox 13"/>
          <p:cNvSpPr txBox="1"/>
          <p:nvPr/>
        </p:nvSpPr>
        <p:spPr>
          <a:xfrm>
            <a:off x="0" y="878820"/>
            <a:ext cx="9144000" cy="646331"/>
          </a:xfrm>
          <a:prstGeom prst="rect">
            <a:avLst/>
          </a:prstGeom>
          <a:noFill/>
        </p:spPr>
        <p:txBody>
          <a:bodyPr wrap="square" rtlCol="0">
            <a:spAutoFit/>
          </a:bodyPr>
          <a:lstStyle/>
          <a:p>
            <a:pPr algn="ctr"/>
            <a:r>
              <a:rPr lang="fr-FR" i="1" dirty="0"/>
              <a:t>Pourcentage de femmes de 15-49 ans qui ont eu une naissance vivante au cours des 5 années précédant l’enquête, pour la naissance la plus récente</a:t>
            </a:r>
          </a:p>
        </p:txBody>
      </p:sp>
      <p:sp>
        <p:nvSpPr>
          <p:cNvPr id="15" name="TextBox 14"/>
          <p:cNvSpPr txBox="1"/>
          <p:nvPr/>
        </p:nvSpPr>
        <p:spPr>
          <a:xfrm>
            <a:off x="0" y="6515081"/>
            <a:ext cx="8323729" cy="369332"/>
          </a:xfrm>
          <a:prstGeom prst="rect">
            <a:avLst/>
          </a:prstGeom>
          <a:noFill/>
        </p:spPr>
        <p:txBody>
          <a:bodyPr wrap="square" rtlCol="0">
            <a:spAutoFit/>
          </a:bodyPr>
          <a:lstStyle/>
          <a:p>
            <a:r>
              <a:rPr lang="fr-FR" i="1" dirty="0"/>
              <a:t>*Le personnel qualifiés comprennent les médecins, les infirmiers, et les sages-femmes. </a:t>
            </a:r>
          </a:p>
        </p:txBody>
      </p:sp>
    </p:spTree>
    <p:extLst>
      <p:ext uri="{BB962C8B-B14F-4D97-AF65-F5344CB8AC3E}">
        <p14:creationId xmlns:p14="http://schemas.microsoft.com/office/powerpoint/2010/main" val="2760073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Vaccination antitétanique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4553258"/>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1081405"/>
            <a:ext cx="9144000" cy="646331"/>
          </a:xfrm>
          <a:prstGeom prst="rect">
            <a:avLst/>
          </a:prstGeom>
          <a:noFill/>
        </p:spPr>
        <p:txBody>
          <a:bodyPr wrap="square" rtlCol="0">
            <a:spAutoFit/>
          </a:bodyPr>
          <a:lstStyle/>
          <a:p>
            <a:pPr algn="ctr"/>
            <a:r>
              <a:rPr lang="fr-FR" i="1" dirty="0"/>
              <a:t>Pourcentage de femmes de 15-49 ans qui ont eu une naissance vivante au cours des 5 années précédant l’enquête</a:t>
            </a:r>
          </a:p>
        </p:txBody>
      </p:sp>
    </p:spTree>
    <p:extLst>
      <p:ext uri="{BB962C8B-B14F-4D97-AF65-F5344CB8AC3E}">
        <p14:creationId xmlns:p14="http://schemas.microsoft.com/office/powerpoint/2010/main" val="196114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925285"/>
          </a:xfrm>
        </p:spPr>
        <p:txBody>
          <a:bodyPr>
            <a:normAutofit fontScale="90000"/>
          </a:bodyPr>
          <a:lstStyle/>
          <a:p>
            <a:r>
              <a:rPr lang="fr-FR" noProof="0" dirty="0"/>
              <a:t>Indice synthétique de fécondité (ISF) </a:t>
            </a:r>
            <a:br>
              <a:rPr lang="fr-FR" noProof="0" dirty="0"/>
            </a:br>
            <a:r>
              <a:rPr lang="fr-FR" noProof="0" dirty="0"/>
              <a:t>selon le milieu de résidence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2626518"/>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081405"/>
            <a:ext cx="9144000" cy="369332"/>
          </a:xfrm>
          <a:prstGeom prst="rect">
            <a:avLst/>
          </a:prstGeom>
          <a:noFill/>
        </p:spPr>
        <p:txBody>
          <a:bodyPr wrap="square" rtlCol="0">
            <a:spAutoFit/>
          </a:bodyPr>
          <a:lstStyle/>
          <a:p>
            <a:pPr algn="ctr"/>
            <a:r>
              <a:rPr lang="fr-FR" i="1" dirty="0">
                <a:solidFill>
                  <a:prstClr val="black"/>
                </a:solidFill>
              </a:rPr>
              <a:t>Enfants par femme (pour la période de 3 ans précédant l’enquête) </a:t>
            </a:r>
          </a:p>
        </p:txBody>
      </p:sp>
    </p:spTree>
    <p:extLst>
      <p:ext uri="{BB962C8B-B14F-4D97-AF65-F5344CB8AC3E}">
        <p14:creationId xmlns:p14="http://schemas.microsoft.com/office/powerpoint/2010/main" val="803187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8500"/>
            <a:ext cx="4418729" cy="3287963"/>
          </a:xfrm>
        </p:spPr>
        <p:txBody>
          <a:bodyPr>
            <a:normAutofit/>
          </a:bodyPr>
          <a:lstStyle/>
          <a:p>
            <a:r>
              <a:rPr lang="fr-FR" sz="3600" noProof="0" dirty="0"/>
              <a:t>Soins prénatals</a:t>
            </a:r>
          </a:p>
          <a:p>
            <a:r>
              <a:rPr lang="fr-FR" sz="3600" b="1" noProof="0" dirty="0">
                <a:solidFill>
                  <a:schemeClr val="accent5"/>
                </a:solidFill>
              </a:rPr>
              <a:t>Accouchement et soins postnatals</a:t>
            </a:r>
          </a:p>
          <a:p>
            <a:r>
              <a:rPr lang="fr-FR" sz="3600" dirty="0"/>
              <a:t>Problèmes de santé </a:t>
            </a:r>
            <a:endParaRPr lang="fr-FR" sz="3600" noProof="0" dirty="0"/>
          </a:p>
        </p:txBody>
      </p:sp>
      <p:sp>
        <p:nvSpPr>
          <p:cNvPr id="4" name="TextBox 3"/>
          <p:cNvSpPr txBox="1"/>
          <p:nvPr/>
        </p:nvSpPr>
        <p:spPr>
          <a:xfrm>
            <a:off x="4371682" y="4896859"/>
            <a:ext cx="4572000" cy="276999"/>
          </a:xfrm>
          <a:prstGeom prst="rect">
            <a:avLst/>
          </a:prstGeom>
          <a:noFill/>
        </p:spPr>
        <p:txBody>
          <a:bodyPr wrap="square" rtlCol="0">
            <a:spAutoFit/>
          </a:bodyPr>
          <a:lstStyle/>
          <a:p>
            <a:pPr algn="ctr"/>
            <a:r>
              <a:rPr lang="fr-FR" sz="1200" dirty="0"/>
              <a:t>© 2013 Lauren </a:t>
            </a:r>
            <a:r>
              <a:rPr lang="fr-FR" sz="1200" dirty="0" err="1"/>
              <a:t>Spigel</a:t>
            </a:r>
            <a:r>
              <a:rPr lang="fr-FR" sz="1200" dirty="0"/>
              <a:t>/VAXTRAC, avec la permission de </a:t>
            </a:r>
            <a:r>
              <a:rPr lang="fr-FR" sz="1200" dirty="0" err="1"/>
              <a:t>Photoshare</a:t>
            </a:r>
            <a:endParaRPr lang="fr-FR"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682" y="1478705"/>
            <a:ext cx="4465776" cy="3335549"/>
          </a:xfrm>
          <a:prstGeom prst="rect">
            <a:avLst/>
          </a:prstGeom>
          <a:ln>
            <a:solidFill>
              <a:schemeClr val="tx1"/>
            </a:solidFill>
          </a:ln>
        </p:spPr>
      </p:pic>
    </p:spTree>
    <p:extLst>
      <p:ext uri="{BB962C8B-B14F-4D97-AF65-F5344CB8AC3E}">
        <p14:creationId xmlns:p14="http://schemas.microsoft.com/office/powerpoint/2010/main" val="1604479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Lieu d’accouchement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0833540"/>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1081405"/>
            <a:ext cx="9144000" cy="369332"/>
          </a:xfrm>
          <a:prstGeom prst="rect">
            <a:avLst/>
          </a:prstGeom>
          <a:noFill/>
        </p:spPr>
        <p:txBody>
          <a:bodyPr wrap="square" rtlCol="0">
            <a:spAutoFit/>
          </a:bodyPr>
          <a:lstStyle/>
          <a:p>
            <a:pPr algn="ctr"/>
            <a:r>
              <a:rPr lang="fr-FR" i="1" dirty="0"/>
              <a:t>Répartition (en %) des naissances vivantes dans les 5 années précédant l’enquête</a:t>
            </a:r>
          </a:p>
        </p:txBody>
      </p:sp>
    </p:spTree>
    <p:extLst>
      <p:ext uri="{BB962C8B-B14F-4D97-AF65-F5344CB8AC3E}">
        <p14:creationId xmlns:p14="http://schemas.microsoft.com/office/powerpoint/2010/main" val="981530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Assistance durant l’accouchement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61326715"/>
              </p:ext>
            </p:extLst>
          </p:nvPr>
        </p:nvGraphicFramePr>
        <p:xfrm>
          <a:off x="461963" y="1606550"/>
          <a:ext cx="8256587" cy="467598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642847" y="4921623"/>
            <a:ext cx="2501153" cy="1938992"/>
          </a:xfrm>
          <a:prstGeom prst="rect">
            <a:avLst/>
          </a:prstGeom>
          <a:solidFill>
            <a:schemeClr val="accent5"/>
          </a:solidFill>
        </p:spPr>
        <p:txBody>
          <a:bodyPr wrap="square" rtlCol="0">
            <a:spAutoFit/>
          </a:bodyPr>
          <a:lstStyle/>
          <a:p>
            <a:pPr algn="ctr"/>
            <a:r>
              <a:rPr lang="fr-FR" sz="2400" b="1" dirty="0">
                <a:solidFill>
                  <a:schemeClr val="bg1"/>
                </a:solidFill>
              </a:rPr>
              <a:t>78 % de naissances sont assistées par un prestataire qualifié*</a:t>
            </a:r>
          </a:p>
        </p:txBody>
      </p:sp>
      <p:sp>
        <p:nvSpPr>
          <p:cNvPr id="7" name="TextBox 6"/>
          <p:cNvSpPr txBox="1"/>
          <p:nvPr/>
        </p:nvSpPr>
        <p:spPr>
          <a:xfrm>
            <a:off x="0" y="1081405"/>
            <a:ext cx="9144000" cy="369332"/>
          </a:xfrm>
          <a:prstGeom prst="rect">
            <a:avLst/>
          </a:prstGeom>
          <a:noFill/>
        </p:spPr>
        <p:txBody>
          <a:bodyPr wrap="square" rtlCol="0">
            <a:spAutoFit/>
          </a:bodyPr>
          <a:lstStyle/>
          <a:p>
            <a:pPr algn="ctr"/>
            <a:r>
              <a:rPr lang="fr-FR" i="1" dirty="0"/>
              <a:t>Répartition (en %) des naissances vivantes dans les 5 années précédant l’enquête</a:t>
            </a:r>
          </a:p>
        </p:txBody>
      </p:sp>
      <p:sp>
        <p:nvSpPr>
          <p:cNvPr id="12" name="TextBox 11"/>
          <p:cNvSpPr txBox="1"/>
          <p:nvPr/>
        </p:nvSpPr>
        <p:spPr>
          <a:xfrm>
            <a:off x="0" y="6259588"/>
            <a:ext cx="4504765" cy="646331"/>
          </a:xfrm>
          <a:prstGeom prst="rect">
            <a:avLst/>
          </a:prstGeom>
          <a:noFill/>
        </p:spPr>
        <p:txBody>
          <a:bodyPr wrap="square" rtlCol="0">
            <a:spAutoFit/>
          </a:bodyPr>
          <a:lstStyle/>
          <a:p>
            <a:r>
              <a:rPr lang="fr-FR" i="1" dirty="0"/>
              <a:t>*Les prestataires qualifiés comprennent les médecins, les infirmiers, et les sages-femmes. </a:t>
            </a:r>
          </a:p>
        </p:txBody>
      </p:sp>
    </p:spTree>
    <p:extLst>
      <p:ext uri="{BB962C8B-B14F-4D97-AF65-F5344CB8AC3E}">
        <p14:creationId xmlns:p14="http://schemas.microsoft.com/office/powerpoint/2010/main" val="4020839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Tendances de l’accouchement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56341792"/>
              </p:ext>
            </p:extLst>
          </p:nvPr>
        </p:nvGraphicFramePr>
        <p:xfrm>
          <a:off x="461963" y="1606550"/>
          <a:ext cx="8256587" cy="47815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41486" y="1904740"/>
            <a:ext cx="340703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5"/>
                </a:solidFill>
              </a:rPr>
              <a:t>Dans un établissement de santé</a:t>
            </a:r>
          </a:p>
        </p:txBody>
      </p:sp>
      <p:sp>
        <p:nvSpPr>
          <p:cNvPr id="10" name="TextBox 10"/>
          <p:cNvSpPr txBox="1"/>
          <p:nvPr/>
        </p:nvSpPr>
        <p:spPr>
          <a:xfrm>
            <a:off x="3847554" y="3005296"/>
            <a:ext cx="4046131"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6"/>
                </a:solidFill>
              </a:rPr>
              <a:t>Assistée par un prestataire qualifié*</a:t>
            </a:r>
          </a:p>
        </p:txBody>
      </p:sp>
      <p:sp>
        <p:nvSpPr>
          <p:cNvPr id="11" name="TextBox 10"/>
          <p:cNvSpPr txBox="1"/>
          <p:nvPr/>
        </p:nvSpPr>
        <p:spPr>
          <a:xfrm>
            <a:off x="4672419" y="5426667"/>
            <a:ext cx="2754990" cy="369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b="1" dirty="0">
                <a:solidFill>
                  <a:schemeClr val="accent4"/>
                </a:solidFill>
              </a:rPr>
              <a:t>À la maison</a:t>
            </a:r>
          </a:p>
        </p:txBody>
      </p:sp>
      <p:sp>
        <p:nvSpPr>
          <p:cNvPr id="13" name="TextBox 12"/>
          <p:cNvSpPr txBox="1"/>
          <p:nvPr/>
        </p:nvSpPr>
        <p:spPr>
          <a:xfrm>
            <a:off x="0" y="1081405"/>
            <a:ext cx="9144000" cy="369332"/>
          </a:xfrm>
          <a:prstGeom prst="rect">
            <a:avLst/>
          </a:prstGeom>
          <a:noFill/>
        </p:spPr>
        <p:txBody>
          <a:bodyPr wrap="square" rtlCol="0">
            <a:spAutoFit/>
          </a:bodyPr>
          <a:lstStyle/>
          <a:p>
            <a:pPr algn="ctr"/>
            <a:r>
              <a:rPr lang="fr-FR" i="1" dirty="0"/>
              <a:t>Pourcentage de naissances vivantes dans les 5 années précédant l’enquête</a:t>
            </a:r>
          </a:p>
        </p:txBody>
      </p:sp>
      <p:sp>
        <p:nvSpPr>
          <p:cNvPr id="14" name="TextBox 13"/>
          <p:cNvSpPr txBox="1"/>
          <p:nvPr/>
        </p:nvSpPr>
        <p:spPr>
          <a:xfrm>
            <a:off x="0" y="6488668"/>
            <a:ext cx="8431306" cy="369332"/>
          </a:xfrm>
          <a:prstGeom prst="rect">
            <a:avLst/>
          </a:prstGeom>
          <a:noFill/>
        </p:spPr>
        <p:txBody>
          <a:bodyPr wrap="square" rtlCol="0">
            <a:spAutoFit/>
          </a:bodyPr>
          <a:lstStyle/>
          <a:p>
            <a:r>
              <a:rPr lang="fr-FR" i="1" dirty="0"/>
              <a:t>*Les prestataires qualifiés comprennent les médecins, les infirmiers, et les sages-femmes. </a:t>
            </a:r>
          </a:p>
        </p:txBody>
      </p:sp>
    </p:spTree>
    <p:extLst>
      <p:ext uri="{BB962C8B-B14F-4D97-AF65-F5344CB8AC3E}">
        <p14:creationId xmlns:p14="http://schemas.microsoft.com/office/powerpoint/2010/main" val="2602985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Moment du premier examen postnatal</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95065272"/>
              </p:ext>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1081405"/>
            <a:ext cx="9144000" cy="369332"/>
          </a:xfrm>
          <a:prstGeom prst="rect">
            <a:avLst/>
          </a:prstGeom>
          <a:noFill/>
        </p:spPr>
        <p:txBody>
          <a:bodyPr wrap="square" rtlCol="0">
            <a:spAutoFit/>
          </a:bodyPr>
          <a:lstStyle/>
          <a:p>
            <a:pPr algn="ctr"/>
            <a:r>
              <a:rPr lang="fr-FR" i="1" dirty="0"/>
              <a:t>Pourcentage de naissances vivantes dans les 5 années précédant l’enquête</a:t>
            </a:r>
          </a:p>
        </p:txBody>
      </p:sp>
    </p:spTree>
    <p:extLst>
      <p:ext uri="{BB962C8B-B14F-4D97-AF65-F5344CB8AC3E}">
        <p14:creationId xmlns:p14="http://schemas.microsoft.com/office/powerpoint/2010/main" val="3478247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8500"/>
            <a:ext cx="4418729" cy="3287963"/>
          </a:xfrm>
        </p:spPr>
        <p:txBody>
          <a:bodyPr>
            <a:normAutofit/>
          </a:bodyPr>
          <a:lstStyle/>
          <a:p>
            <a:r>
              <a:rPr lang="fr-FR" sz="3600" noProof="0" dirty="0"/>
              <a:t>Soins prénatals</a:t>
            </a:r>
          </a:p>
          <a:p>
            <a:r>
              <a:rPr lang="fr-FR" sz="3600" noProof="0" dirty="0"/>
              <a:t>Accouchement et soins postnatals</a:t>
            </a:r>
          </a:p>
          <a:p>
            <a:r>
              <a:rPr lang="fr-FR" sz="3600" b="1" dirty="0">
                <a:solidFill>
                  <a:schemeClr val="accent5"/>
                </a:solidFill>
              </a:rPr>
              <a:t>Problèmes de santé </a:t>
            </a:r>
            <a:endParaRPr lang="fr-FR" sz="3600" b="1" noProof="0" dirty="0">
              <a:solidFill>
                <a:schemeClr val="accent5"/>
              </a:solidFill>
            </a:endParaRPr>
          </a:p>
        </p:txBody>
      </p:sp>
      <p:sp>
        <p:nvSpPr>
          <p:cNvPr id="4" name="TextBox 3"/>
          <p:cNvSpPr txBox="1"/>
          <p:nvPr/>
        </p:nvSpPr>
        <p:spPr>
          <a:xfrm>
            <a:off x="4342094" y="4896859"/>
            <a:ext cx="4572000" cy="276999"/>
          </a:xfrm>
          <a:prstGeom prst="rect">
            <a:avLst/>
          </a:prstGeom>
          <a:noFill/>
        </p:spPr>
        <p:txBody>
          <a:bodyPr wrap="square" rtlCol="0">
            <a:spAutoFit/>
          </a:bodyPr>
          <a:lstStyle/>
          <a:p>
            <a:pPr algn="ctr"/>
            <a:r>
              <a:rPr lang="fr-FR" sz="1200" dirty="0"/>
              <a:t>© 2013 Lauren </a:t>
            </a:r>
            <a:r>
              <a:rPr lang="fr-FR" sz="1200" dirty="0" err="1"/>
              <a:t>Spigel</a:t>
            </a:r>
            <a:r>
              <a:rPr lang="fr-FR" sz="1200" dirty="0"/>
              <a:t>/VAXTRAC, avec la permission de </a:t>
            </a:r>
            <a:r>
              <a:rPr lang="fr-FR" sz="1200" dirty="0" err="1"/>
              <a:t>Photoshare</a:t>
            </a:r>
            <a:endParaRPr lang="fr-FR"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682" y="1478705"/>
            <a:ext cx="4465776" cy="3335549"/>
          </a:xfrm>
          <a:prstGeom prst="rect">
            <a:avLst/>
          </a:prstGeom>
          <a:ln>
            <a:solidFill>
              <a:schemeClr val="tx1"/>
            </a:solidFill>
          </a:ln>
        </p:spPr>
      </p:pic>
    </p:spTree>
    <p:extLst>
      <p:ext uri="{BB962C8B-B14F-4D97-AF65-F5344CB8AC3E}">
        <p14:creationId xmlns:p14="http://schemas.microsoft.com/office/powerpoint/2010/main" val="233295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Problèmes d’accès aux soins de santé</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86415157"/>
              </p:ext>
            </p:extLst>
          </p:nvPr>
        </p:nvGraphicFramePr>
        <p:xfrm>
          <a:off x="1" y="1803400"/>
          <a:ext cx="9144000"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1059934"/>
            <a:ext cx="9144000" cy="646331"/>
          </a:xfrm>
          <a:prstGeom prst="rect">
            <a:avLst/>
          </a:prstGeom>
        </p:spPr>
        <p:txBody>
          <a:bodyPr wrap="square">
            <a:spAutoFit/>
          </a:bodyPr>
          <a:lstStyle/>
          <a:p>
            <a:pPr algn="ctr"/>
            <a:r>
              <a:rPr lang="fr-FR" i="1" dirty="0"/>
              <a:t>Pourcentage de femmes de 15-49 ans qui ont déclaré que les problèmes suivants les empêchent d’accéder aux soins de santé</a:t>
            </a:r>
          </a:p>
        </p:txBody>
      </p:sp>
    </p:spTree>
    <p:extLst>
      <p:ext uri="{BB962C8B-B14F-4D97-AF65-F5344CB8AC3E}">
        <p14:creationId xmlns:p14="http://schemas.microsoft.com/office/powerpoint/2010/main" val="1358790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124" y="1162974"/>
            <a:ext cx="2769834" cy="707886"/>
          </a:xfrm>
          <a:prstGeom prst="rect">
            <a:avLst/>
          </a:prstGeom>
          <a:noFill/>
        </p:spPr>
        <p:txBody>
          <a:bodyPr wrap="square" rtlCol="0">
            <a:spAutoFit/>
          </a:bodyPr>
          <a:lstStyle/>
          <a:p>
            <a:pPr algn="r"/>
            <a:r>
              <a:rPr lang="fr-FR" sz="2000" i="1" dirty="0">
                <a:solidFill>
                  <a:prstClr val="white"/>
                </a:solidFill>
              </a:rPr>
              <a:t>Suivez-nous sur Twitter !  </a:t>
            </a:r>
          </a:p>
          <a:p>
            <a:pPr algn="r"/>
            <a:r>
              <a:rPr lang="fr-FR" sz="2000" i="1" dirty="0">
                <a:solidFill>
                  <a:prstClr val="white"/>
                </a:solidFill>
              </a:rPr>
              <a:t>#EDSB5</a:t>
            </a:r>
          </a:p>
        </p:txBody>
      </p:sp>
      <p:sp>
        <p:nvSpPr>
          <p:cNvPr id="4" name="TextBox 3"/>
          <p:cNvSpPr txBox="1"/>
          <p:nvPr/>
        </p:nvSpPr>
        <p:spPr>
          <a:xfrm>
            <a:off x="1" y="186612"/>
            <a:ext cx="9143999" cy="769441"/>
          </a:xfrm>
          <a:prstGeom prst="rect">
            <a:avLst/>
          </a:prstGeom>
          <a:noFill/>
        </p:spPr>
        <p:txBody>
          <a:bodyPr wrap="square" rtlCol="0">
            <a:spAutoFit/>
          </a:bodyPr>
          <a:lstStyle/>
          <a:p>
            <a:pPr algn="ctr"/>
            <a:r>
              <a:rPr lang="fr-FR" sz="4400" b="1" dirty="0">
                <a:solidFill>
                  <a:prstClr val="white"/>
                </a:solidFill>
              </a:rPr>
              <a:t>Mortalité</a:t>
            </a:r>
          </a:p>
        </p:txBody>
      </p:sp>
    </p:spTree>
    <p:extLst>
      <p:ext uri="{BB962C8B-B14F-4D97-AF65-F5344CB8AC3E}">
        <p14:creationId xmlns:p14="http://schemas.microsoft.com/office/powerpoint/2010/main" val="485688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8500"/>
            <a:ext cx="4418729" cy="3287963"/>
          </a:xfrm>
        </p:spPr>
        <p:txBody>
          <a:bodyPr>
            <a:normAutofit/>
          </a:bodyPr>
          <a:lstStyle/>
          <a:p>
            <a:r>
              <a:rPr lang="fr-FR" sz="3600" b="1" noProof="0" dirty="0">
                <a:solidFill>
                  <a:schemeClr val="accent5"/>
                </a:solidFill>
              </a:rPr>
              <a:t>Mortalité adulte</a:t>
            </a:r>
          </a:p>
          <a:p>
            <a:r>
              <a:rPr lang="fr-FR" sz="3600" noProof="0" dirty="0"/>
              <a:t>Mortalité maternelle et mortalité liée à la grossesse</a:t>
            </a:r>
          </a:p>
        </p:txBody>
      </p:sp>
      <p:sp>
        <p:nvSpPr>
          <p:cNvPr id="5" name="TextBox 4"/>
          <p:cNvSpPr txBox="1"/>
          <p:nvPr/>
        </p:nvSpPr>
        <p:spPr>
          <a:xfrm>
            <a:off x="4418729" y="4814254"/>
            <a:ext cx="4572000" cy="276999"/>
          </a:xfrm>
          <a:prstGeom prst="rect">
            <a:avLst/>
          </a:prstGeom>
          <a:noFill/>
        </p:spPr>
        <p:txBody>
          <a:bodyPr wrap="square" rtlCol="0">
            <a:spAutoFit/>
          </a:bodyPr>
          <a:lstStyle/>
          <a:p>
            <a:pPr algn="ctr"/>
            <a:r>
              <a:rPr lang="fr-FR" sz="1200" dirty="0">
                <a:solidFill>
                  <a:prstClr val="black"/>
                </a:solidFill>
              </a:rPr>
              <a:t>© UNICEF Bénin/Hadrien </a:t>
            </a:r>
            <a:r>
              <a:rPr lang="fr-FR" sz="1200" dirty="0" err="1">
                <a:solidFill>
                  <a:prstClr val="black"/>
                </a:solidFill>
              </a:rPr>
              <a:t>Bonnaud</a:t>
            </a:r>
            <a:endParaRPr lang="fr-FR" sz="1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9405" y="1968500"/>
            <a:ext cx="4141696" cy="2761130"/>
          </a:xfrm>
          <a:prstGeom prst="rect">
            <a:avLst/>
          </a:prstGeom>
          <a:ln>
            <a:solidFill>
              <a:schemeClr val="tx1"/>
            </a:solidFill>
          </a:ln>
        </p:spPr>
      </p:pic>
    </p:spTree>
    <p:extLst>
      <p:ext uri="{BB962C8B-B14F-4D97-AF65-F5344CB8AC3E}">
        <p14:creationId xmlns:p14="http://schemas.microsoft.com/office/powerpoint/2010/main" val="213786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Mortalité adulte</a:t>
            </a:r>
          </a:p>
        </p:txBody>
      </p:sp>
      <p:sp>
        <p:nvSpPr>
          <p:cNvPr id="3" name="Content Placeholder 2"/>
          <p:cNvSpPr>
            <a:spLocks noGrp="1"/>
          </p:cNvSpPr>
          <p:nvPr>
            <p:ph idx="1"/>
          </p:nvPr>
        </p:nvSpPr>
        <p:spPr>
          <a:xfrm>
            <a:off x="239486" y="1606858"/>
            <a:ext cx="8665028" cy="5251142"/>
          </a:xfrm>
        </p:spPr>
        <p:txBody>
          <a:bodyPr>
            <a:normAutofit/>
          </a:bodyPr>
          <a:lstStyle/>
          <a:p>
            <a:pPr marL="0" indent="0" algn="just">
              <a:spcBef>
                <a:spcPts val="0"/>
              </a:spcBef>
              <a:spcAft>
                <a:spcPts val="1800"/>
              </a:spcAft>
              <a:buNone/>
            </a:pPr>
            <a:r>
              <a:rPr lang="fr-FR" sz="3600" noProof="0" dirty="0"/>
              <a:t>Pour les 7 ans précédant l’enquête :</a:t>
            </a:r>
            <a:endParaRPr lang="fr-FR" sz="3600" b="1" noProof="0" dirty="0">
              <a:solidFill>
                <a:schemeClr val="accent5"/>
              </a:solidFill>
            </a:endParaRPr>
          </a:p>
          <a:p>
            <a:pPr lvl="1" algn="just">
              <a:spcBef>
                <a:spcPts val="0"/>
              </a:spcBef>
              <a:spcAft>
                <a:spcPts val="1800"/>
              </a:spcAft>
            </a:pPr>
            <a:r>
              <a:rPr lang="fr-FR" sz="3000" noProof="0" dirty="0"/>
              <a:t>Sur 1 000 femmes, </a:t>
            </a:r>
            <a:r>
              <a:rPr lang="fr-FR" sz="3000" b="1" dirty="0">
                <a:solidFill>
                  <a:schemeClr val="accent5"/>
                </a:solidFill>
              </a:rPr>
              <a:t>3</a:t>
            </a:r>
            <a:r>
              <a:rPr lang="fr-FR" sz="3000" b="1" noProof="0" dirty="0">
                <a:solidFill>
                  <a:schemeClr val="accent5"/>
                </a:solidFill>
              </a:rPr>
              <a:t>,06 </a:t>
            </a:r>
            <a:r>
              <a:rPr lang="fr-FR" sz="3000" noProof="0" dirty="0"/>
              <a:t>femmes </a:t>
            </a:r>
            <a:r>
              <a:rPr lang="fr-FR" sz="3000" dirty="0"/>
              <a:t>décèdent </a:t>
            </a:r>
            <a:endParaRPr lang="fr-FR" sz="3000" noProof="0" dirty="0"/>
          </a:p>
          <a:p>
            <a:pPr lvl="1" algn="just">
              <a:spcBef>
                <a:spcPts val="0"/>
              </a:spcBef>
              <a:spcAft>
                <a:spcPts val="1800"/>
              </a:spcAft>
            </a:pPr>
            <a:r>
              <a:rPr lang="fr-FR" sz="3000" dirty="0"/>
              <a:t>Sur 1 000 hommes, </a:t>
            </a:r>
            <a:r>
              <a:rPr lang="fr-FR" sz="3000" b="1" dirty="0">
                <a:solidFill>
                  <a:schemeClr val="accent5"/>
                </a:solidFill>
              </a:rPr>
              <a:t>4,01 </a:t>
            </a:r>
            <a:r>
              <a:rPr lang="fr-FR" sz="3000" dirty="0"/>
              <a:t>hommes décèdent</a:t>
            </a:r>
          </a:p>
        </p:txBody>
      </p:sp>
    </p:spTree>
    <p:extLst>
      <p:ext uri="{BB962C8B-B14F-4D97-AF65-F5344CB8AC3E}">
        <p14:creationId xmlns:p14="http://schemas.microsoft.com/office/powerpoint/2010/main" val="14852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Fécondité selon le département</a:t>
            </a:r>
          </a:p>
        </p:txBody>
      </p:sp>
      <p:sp>
        <p:nvSpPr>
          <p:cNvPr id="5" name="TextBox 4"/>
          <p:cNvSpPr txBox="1"/>
          <p:nvPr/>
        </p:nvSpPr>
        <p:spPr>
          <a:xfrm>
            <a:off x="6966857" y="1872343"/>
            <a:ext cx="1774372" cy="584775"/>
          </a:xfrm>
          <a:prstGeom prst="rect">
            <a:avLst/>
          </a:prstGeom>
          <a:noFill/>
        </p:spPr>
        <p:txBody>
          <a:bodyPr wrap="square" rtlCol="0">
            <a:spAutoFit/>
          </a:bodyPr>
          <a:lstStyle/>
          <a:p>
            <a:pPr algn="ctr"/>
            <a:r>
              <a:rPr lang="en-US" sz="3200" b="1" dirty="0">
                <a:solidFill>
                  <a:prstClr val="black"/>
                </a:solidFill>
              </a:rPr>
              <a:t>Benin 5,7</a:t>
            </a:r>
          </a:p>
        </p:txBody>
      </p:sp>
      <p:grpSp>
        <p:nvGrpSpPr>
          <p:cNvPr id="7" name="Group 4"/>
          <p:cNvGrpSpPr>
            <a:grpSpLocks noChangeAspect="1"/>
          </p:cNvGrpSpPr>
          <p:nvPr/>
        </p:nvGrpSpPr>
        <p:grpSpPr bwMode="auto">
          <a:xfrm>
            <a:off x="2126871" y="719709"/>
            <a:ext cx="4923724" cy="6140041"/>
            <a:chOff x="1211" y="0"/>
            <a:chExt cx="3338" cy="4320"/>
          </a:xfrm>
        </p:grpSpPr>
        <p:sp>
          <p:nvSpPr>
            <p:cNvPr id="8" name="AutoShape 3"/>
            <p:cNvSpPr>
              <a:spLocks noChangeAspect="1" noChangeArrowheads="1" noTextEdit="1"/>
            </p:cNvSpPr>
            <p:nvPr/>
          </p:nvSpPr>
          <p:spPr bwMode="auto">
            <a:xfrm>
              <a:off x="1211" y="0"/>
              <a:ext cx="33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8"/>
            <p:cNvSpPr>
              <a:spLocks/>
            </p:cNvSpPr>
            <p:nvPr/>
          </p:nvSpPr>
          <p:spPr bwMode="auto">
            <a:xfrm>
              <a:off x="2705" y="249"/>
              <a:ext cx="1126" cy="1157"/>
            </a:xfrm>
            <a:custGeom>
              <a:avLst/>
              <a:gdLst>
                <a:gd name="T0" fmla="*/ 38 w 1126"/>
                <a:gd name="T1" fmla="*/ 567 h 1157"/>
                <a:gd name="T2" fmla="*/ 111 w 1126"/>
                <a:gd name="T3" fmla="*/ 495 h 1157"/>
                <a:gd name="T4" fmla="*/ 137 w 1126"/>
                <a:gd name="T5" fmla="*/ 478 h 1157"/>
                <a:gd name="T6" fmla="*/ 165 w 1126"/>
                <a:gd name="T7" fmla="*/ 463 h 1157"/>
                <a:gd name="T8" fmla="*/ 174 w 1126"/>
                <a:gd name="T9" fmla="*/ 441 h 1157"/>
                <a:gd name="T10" fmla="*/ 174 w 1126"/>
                <a:gd name="T11" fmla="*/ 423 h 1157"/>
                <a:gd name="T12" fmla="*/ 186 w 1126"/>
                <a:gd name="T13" fmla="*/ 407 h 1157"/>
                <a:gd name="T14" fmla="*/ 197 w 1126"/>
                <a:gd name="T15" fmla="*/ 388 h 1157"/>
                <a:gd name="T16" fmla="*/ 218 w 1126"/>
                <a:gd name="T17" fmla="*/ 377 h 1157"/>
                <a:gd name="T18" fmla="*/ 220 w 1126"/>
                <a:gd name="T19" fmla="*/ 356 h 1157"/>
                <a:gd name="T20" fmla="*/ 233 w 1126"/>
                <a:gd name="T21" fmla="*/ 332 h 1157"/>
                <a:gd name="T22" fmla="*/ 237 w 1126"/>
                <a:gd name="T23" fmla="*/ 314 h 1157"/>
                <a:gd name="T24" fmla="*/ 234 w 1126"/>
                <a:gd name="T25" fmla="*/ 302 h 1157"/>
                <a:gd name="T26" fmla="*/ 233 w 1126"/>
                <a:gd name="T27" fmla="*/ 290 h 1157"/>
                <a:gd name="T28" fmla="*/ 233 w 1126"/>
                <a:gd name="T29" fmla="*/ 284 h 1157"/>
                <a:gd name="T30" fmla="*/ 243 w 1126"/>
                <a:gd name="T31" fmla="*/ 281 h 1157"/>
                <a:gd name="T32" fmla="*/ 255 w 1126"/>
                <a:gd name="T33" fmla="*/ 276 h 1157"/>
                <a:gd name="T34" fmla="*/ 268 w 1126"/>
                <a:gd name="T35" fmla="*/ 264 h 1157"/>
                <a:gd name="T36" fmla="*/ 256 w 1126"/>
                <a:gd name="T37" fmla="*/ 241 h 1157"/>
                <a:gd name="T38" fmla="*/ 246 w 1126"/>
                <a:gd name="T39" fmla="*/ 220 h 1157"/>
                <a:gd name="T40" fmla="*/ 237 w 1126"/>
                <a:gd name="T41" fmla="*/ 197 h 1157"/>
                <a:gd name="T42" fmla="*/ 226 w 1126"/>
                <a:gd name="T43" fmla="*/ 166 h 1157"/>
                <a:gd name="T44" fmla="*/ 227 w 1126"/>
                <a:gd name="T45" fmla="*/ 138 h 1157"/>
                <a:gd name="T46" fmla="*/ 226 w 1126"/>
                <a:gd name="T47" fmla="*/ 111 h 1157"/>
                <a:gd name="T48" fmla="*/ 231 w 1126"/>
                <a:gd name="T49" fmla="*/ 93 h 1157"/>
                <a:gd name="T50" fmla="*/ 260 w 1126"/>
                <a:gd name="T51" fmla="*/ 90 h 1157"/>
                <a:gd name="T52" fmla="*/ 293 w 1126"/>
                <a:gd name="T53" fmla="*/ 86 h 1157"/>
                <a:gd name="T54" fmla="*/ 314 w 1126"/>
                <a:gd name="T55" fmla="*/ 77 h 1157"/>
                <a:gd name="T56" fmla="*/ 339 w 1126"/>
                <a:gd name="T57" fmla="*/ 77 h 1157"/>
                <a:gd name="T58" fmla="*/ 364 w 1126"/>
                <a:gd name="T59" fmla="*/ 66 h 1157"/>
                <a:gd name="T60" fmla="*/ 406 w 1126"/>
                <a:gd name="T61" fmla="*/ 68 h 1157"/>
                <a:gd name="T62" fmla="*/ 419 w 1126"/>
                <a:gd name="T63" fmla="*/ 66 h 1157"/>
                <a:gd name="T64" fmla="*/ 437 w 1126"/>
                <a:gd name="T65" fmla="*/ 31 h 1157"/>
                <a:gd name="T66" fmla="*/ 459 w 1126"/>
                <a:gd name="T67" fmla="*/ 29 h 1157"/>
                <a:gd name="T68" fmla="*/ 498 w 1126"/>
                <a:gd name="T69" fmla="*/ 9 h 1157"/>
                <a:gd name="T70" fmla="*/ 498 w 1126"/>
                <a:gd name="T71" fmla="*/ 1 h 1157"/>
                <a:gd name="T72" fmla="*/ 505 w 1126"/>
                <a:gd name="T73" fmla="*/ 2 h 1157"/>
                <a:gd name="T74" fmla="*/ 543 w 1126"/>
                <a:gd name="T75" fmla="*/ 35 h 1157"/>
                <a:gd name="T76" fmla="*/ 607 w 1126"/>
                <a:gd name="T77" fmla="*/ 86 h 1157"/>
                <a:gd name="T78" fmla="*/ 648 w 1126"/>
                <a:gd name="T79" fmla="*/ 140 h 1157"/>
                <a:gd name="T80" fmla="*/ 704 w 1126"/>
                <a:gd name="T81" fmla="*/ 179 h 1157"/>
                <a:gd name="T82" fmla="*/ 767 w 1126"/>
                <a:gd name="T83" fmla="*/ 242 h 1157"/>
                <a:gd name="T84" fmla="*/ 773 w 1126"/>
                <a:gd name="T85" fmla="*/ 286 h 1157"/>
                <a:gd name="T86" fmla="*/ 802 w 1126"/>
                <a:gd name="T87" fmla="*/ 323 h 1157"/>
                <a:gd name="T88" fmla="*/ 843 w 1126"/>
                <a:gd name="T89" fmla="*/ 322 h 1157"/>
                <a:gd name="T90" fmla="*/ 879 w 1126"/>
                <a:gd name="T91" fmla="*/ 328 h 1157"/>
                <a:gd name="T92" fmla="*/ 923 w 1126"/>
                <a:gd name="T93" fmla="*/ 366 h 1157"/>
                <a:gd name="T94" fmla="*/ 946 w 1126"/>
                <a:gd name="T95" fmla="*/ 400 h 1157"/>
                <a:gd name="T96" fmla="*/ 961 w 1126"/>
                <a:gd name="T97" fmla="*/ 428 h 1157"/>
                <a:gd name="T98" fmla="*/ 967 w 1126"/>
                <a:gd name="T99" fmla="*/ 450 h 1157"/>
                <a:gd name="T100" fmla="*/ 1042 w 1126"/>
                <a:gd name="T101" fmla="*/ 847 h 1157"/>
                <a:gd name="T102" fmla="*/ 1068 w 1126"/>
                <a:gd name="T103" fmla="*/ 886 h 1157"/>
                <a:gd name="T104" fmla="*/ 1067 w 1126"/>
                <a:gd name="T105" fmla="*/ 966 h 1157"/>
                <a:gd name="T106" fmla="*/ 1068 w 1126"/>
                <a:gd name="T107" fmla="*/ 996 h 1157"/>
                <a:gd name="T108" fmla="*/ 1086 w 1126"/>
                <a:gd name="T109" fmla="*/ 1019 h 1157"/>
                <a:gd name="T110" fmla="*/ 1106 w 1126"/>
                <a:gd name="T111" fmla="*/ 1042 h 1157"/>
                <a:gd name="T112" fmla="*/ 1126 w 1126"/>
                <a:gd name="T113" fmla="*/ 1084 h 1157"/>
                <a:gd name="T114" fmla="*/ 487 w 1126"/>
                <a:gd name="T115" fmla="*/ 1124 h 1157"/>
                <a:gd name="T116" fmla="*/ 135 w 1126"/>
                <a:gd name="T117" fmla="*/ 1157 h 1157"/>
                <a:gd name="T118" fmla="*/ 192 w 1126"/>
                <a:gd name="T119" fmla="*/ 898 h 1157"/>
                <a:gd name="T120" fmla="*/ 5 w 1126"/>
                <a:gd name="T121" fmla="*/ 59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6" h="1157">
                  <a:moveTo>
                    <a:pt x="9" y="595"/>
                  </a:moveTo>
                  <a:lnTo>
                    <a:pt x="11" y="593"/>
                  </a:lnTo>
                  <a:lnTo>
                    <a:pt x="14" y="591"/>
                  </a:lnTo>
                  <a:lnTo>
                    <a:pt x="15" y="589"/>
                  </a:lnTo>
                  <a:lnTo>
                    <a:pt x="18" y="587"/>
                  </a:lnTo>
                  <a:lnTo>
                    <a:pt x="21" y="585"/>
                  </a:lnTo>
                  <a:lnTo>
                    <a:pt x="22" y="582"/>
                  </a:lnTo>
                  <a:lnTo>
                    <a:pt x="27" y="578"/>
                  </a:lnTo>
                  <a:lnTo>
                    <a:pt x="36" y="568"/>
                  </a:lnTo>
                  <a:lnTo>
                    <a:pt x="38" y="567"/>
                  </a:lnTo>
                  <a:lnTo>
                    <a:pt x="44" y="559"/>
                  </a:lnTo>
                  <a:lnTo>
                    <a:pt x="47" y="557"/>
                  </a:lnTo>
                  <a:lnTo>
                    <a:pt x="56" y="547"/>
                  </a:lnTo>
                  <a:lnTo>
                    <a:pt x="66" y="536"/>
                  </a:lnTo>
                  <a:lnTo>
                    <a:pt x="76" y="526"/>
                  </a:lnTo>
                  <a:lnTo>
                    <a:pt x="86" y="515"/>
                  </a:lnTo>
                  <a:lnTo>
                    <a:pt x="95" y="506"/>
                  </a:lnTo>
                  <a:lnTo>
                    <a:pt x="106" y="496"/>
                  </a:lnTo>
                  <a:lnTo>
                    <a:pt x="107" y="496"/>
                  </a:lnTo>
                  <a:lnTo>
                    <a:pt x="111" y="495"/>
                  </a:lnTo>
                  <a:lnTo>
                    <a:pt x="115" y="495"/>
                  </a:lnTo>
                  <a:lnTo>
                    <a:pt x="118" y="492"/>
                  </a:lnTo>
                  <a:lnTo>
                    <a:pt x="120" y="491"/>
                  </a:lnTo>
                  <a:lnTo>
                    <a:pt x="121" y="489"/>
                  </a:lnTo>
                  <a:lnTo>
                    <a:pt x="124" y="487"/>
                  </a:lnTo>
                  <a:lnTo>
                    <a:pt x="127" y="485"/>
                  </a:lnTo>
                  <a:lnTo>
                    <a:pt x="129" y="483"/>
                  </a:lnTo>
                  <a:lnTo>
                    <a:pt x="132" y="481"/>
                  </a:lnTo>
                  <a:lnTo>
                    <a:pt x="133" y="479"/>
                  </a:lnTo>
                  <a:lnTo>
                    <a:pt x="137" y="478"/>
                  </a:lnTo>
                  <a:lnTo>
                    <a:pt x="140" y="476"/>
                  </a:lnTo>
                  <a:lnTo>
                    <a:pt x="141" y="474"/>
                  </a:lnTo>
                  <a:lnTo>
                    <a:pt x="144" y="472"/>
                  </a:lnTo>
                  <a:lnTo>
                    <a:pt x="146" y="471"/>
                  </a:lnTo>
                  <a:lnTo>
                    <a:pt x="149" y="468"/>
                  </a:lnTo>
                  <a:lnTo>
                    <a:pt x="152" y="467"/>
                  </a:lnTo>
                  <a:lnTo>
                    <a:pt x="154" y="466"/>
                  </a:lnTo>
                  <a:lnTo>
                    <a:pt x="158" y="466"/>
                  </a:lnTo>
                  <a:lnTo>
                    <a:pt x="162" y="464"/>
                  </a:lnTo>
                  <a:lnTo>
                    <a:pt x="165" y="463"/>
                  </a:lnTo>
                  <a:lnTo>
                    <a:pt x="167" y="462"/>
                  </a:lnTo>
                  <a:lnTo>
                    <a:pt x="170" y="460"/>
                  </a:lnTo>
                  <a:lnTo>
                    <a:pt x="172" y="458"/>
                  </a:lnTo>
                  <a:lnTo>
                    <a:pt x="175" y="457"/>
                  </a:lnTo>
                  <a:lnTo>
                    <a:pt x="178" y="454"/>
                  </a:lnTo>
                  <a:lnTo>
                    <a:pt x="179" y="451"/>
                  </a:lnTo>
                  <a:lnTo>
                    <a:pt x="179" y="449"/>
                  </a:lnTo>
                  <a:lnTo>
                    <a:pt x="175" y="446"/>
                  </a:lnTo>
                  <a:lnTo>
                    <a:pt x="174" y="445"/>
                  </a:lnTo>
                  <a:lnTo>
                    <a:pt x="174" y="441"/>
                  </a:lnTo>
                  <a:lnTo>
                    <a:pt x="176" y="441"/>
                  </a:lnTo>
                  <a:lnTo>
                    <a:pt x="176" y="438"/>
                  </a:lnTo>
                  <a:lnTo>
                    <a:pt x="175" y="438"/>
                  </a:lnTo>
                  <a:lnTo>
                    <a:pt x="174" y="438"/>
                  </a:lnTo>
                  <a:lnTo>
                    <a:pt x="174" y="437"/>
                  </a:lnTo>
                  <a:lnTo>
                    <a:pt x="174" y="436"/>
                  </a:lnTo>
                  <a:lnTo>
                    <a:pt x="172" y="430"/>
                  </a:lnTo>
                  <a:lnTo>
                    <a:pt x="170" y="426"/>
                  </a:lnTo>
                  <a:lnTo>
                    <a:pt x="171" y="423"/>
                  </a:lnTo>
                  <a:lnTo>
                    <a:pt x="174" y="423"/>
                  </a:lnTo>
                  <a:lnTo>
                    <a:pt x="175" y="423"/>
                  </a:lnTo>
                  <a:lnTo>
                    <a:pt x="175" y="421"/>
                  </a:lnTo>
                  <a:lnTo>
                    <a:pt x="174" y="416"/>
                  </a:lnTo>
                  <a:lnTo>
                    <a:pt x="175" y="413"/>
                  </a:lnTo>
                  <a:lnTo>
                    <a:pt x="176" y="412"/>
                  </a:lnTo>
                  <a:lnTo>
                    <a:pt x="179" y="413"/>
                  </a:lnTo>
                  <a:lnTo>
                    <a:pt x="182" y="412"/>
                  </a:lnTo>
                  <a:lnTo>
                    <a:pt x="183" y="408"/>
                  </a:lnTo>
                  <a:lnTo>
                    <a:pt x="184" y="407"/>
                  </a:lnTo>
                  <a:lnTo>
                    <a:pt x="186" y="407"/>
                  </a:lnTo>
                  <a:lnTo>
                    <a:pt x="186" y="406"/>
                  </a:lnTo>
                  <a:lnTo>
                    <a:pt x="183" y="403"/>
                  </a:lnTo>
                  <a:lnTo>
                    <a:pt x="184" y="402"/>
                  </a:lnTo>
                  <a:lnTo>
                    <a:pt x="186" y="399"/>
                  </a:lnTo>
                  <a:lnTo>
                    <a:pt x="190" y="399"/>
                  </a:lnTo>
                  <a:lnTo>
                    <a:pt x="191" y="396"/>
                  </a:lnTo>
                  <a:lnTo>
                    <a:pt x="193" y="396"/>
                  </a:lnTo>
                  <a:lnTo>
                    <a:pt x="193" y="392"/>
                  </a:lnTo>
                  <a:lnTo>
                    <a:pt x="197" y="391"/>
                  </a:lnTo>
                  <a:lnTo>
                    <a:pt x="197" y="388"/>
                  </a:lnTo>
                  <a:lnTo>
                    <a:pt x="195" y="387"/>
                  </a:lnTo>
                  <a:lnTo>
                    <a:pt x="196" y="385"/>
                  </a:lnTo>
                  <a:lnTo>
                    <a:pt x="201" y="383"/>
                  </a:lnTo>
                  <a:lnTo>
                    <a:pt x="207" y="381"/>
                  </a:lnTo>
                  <a:lnTo>
                    <a:pt x="209" y="381"/>
                  </a:lnTo>
                  <a:lnTo>
                    <a:pt x="210" y="382"/>
                  </a:lnTo>
                  <a:lnTo>
                    <a:pt x="213" y="382"/>
                  </a:lnTo>
                  <a:lnTo>
                    <a:pt x="216" y="382"/>
                  </a:lnTo>
                  <a:lnTo>
                    <a:pt x="218" y="379"/>
                  </a:lnTo>
                  <a:lnTo>
                    <a:pt x="218" y="377"/>
                  </a:lnTo>
                  <a:lnTo>
                    <a:pt x="214" y="374"/>
                  </a:lnTo>
                  <a:lnTo>
                    <a:pt x="214" y="371"/>
                  </a:lnTo>
                  <a:lnTo>
                    <a:pt x="213" y="369"/>
                  </a:lnTo>
                  <a:lnTo>
                    <a:pt x="213" y="366"/>
                  </a:lnTo>
                  <a:lnTo>
                    <a:pt x="213" y="365"/>
                  </a:lnTo>
                  <a:lnTo>
                    <a:pt x="213" y="364"/>
                  </a:lnTo>
                  <a:lnTo>
                    <a:pt x="218" y="361"/>
                  </a:lnTo>
                  <a:lnTo>
                    <a:pt x="222" y="358"/>
                  </a:lnTo>
                  <a:lnTo>
                    <a:pt x="224" y="357"/>
                  </a:lnTo>
                  <a:lnTo>
                    <a:pt x="220" y="356"/>
                  </a:lnTo>
                  <a:lnTo>
                    <a:pt x="218" y="353"/>
                  </a:lnTo>
                  <a:lnTo>
                    <a:pt x="218" y="351"/>
                  </a:lnTo>
                  <a:lnTo>
                    <a:pt x="220" y="345"/>
                  </a:lnTo>
                  <a:lnTo>
                    <a:pt x="220" y="341"/>
                  </a:lnTo>
                  <a:lnTo>
                    <a:pt x="222" y="339"/>
                  </a:lnTo>
                  <a:lnTo>
                    <a:pt x="227" y="336"/>
                  </a:lnTo>
                  <a:lnTo>
                    <a:pt x="229" y="335"/>
                  </a:lnTo>
                  <a:lnTo>
                    <a:pt x="230" y="334"/>
                  </a:lnTo>
                  <a:lnTo>
                    <a:pt x="231" y="332"/>
                  </a:lnTo>
                  <a:lnTo>
                    <a:pt x="233" y="332"/>
                  </a:lnTo>
                  <a:lnTo>
                    <a:pt x="235" y="328"/>
                  </a:lnTo>
                  <a:lnTo>
                    <a:pt x="234" y="324"/>
                  </a:lnTo>
                  <a:lnTo>
                    <a:pt x="233" y="322"/>
                  </a:lnTo>
                  <a:lnTo>
                    <a:pt x="231" y="320"/>
                  </a:lnTo>
                  <a:lnTo>
                    <a:pt x="230" y="316"/>
                  </a:lnTo>
                  <a:lnTo>
                    <a:pt x="231" y="315"/>
                  </a:lnTo>
                  <a:lnTo>
                    <a:pt x="233" y="314"/>
                  </a:lnTo>
                  <a:lnTo>
                    <a:pt x="234" y="314"/>
                  </a:lnTo>
                  <a:lnTo>
                    <a:pt x="235" y="314"/>
                  </a:lnTo>
                  <a:lnTo>
                    <a:pt x="237" y="314"/>
                  </a:lnTo>
                  <a:lnTo>
                    <a:pt x="238" y="314"/>
                  </a:lnTo>
                  <a:lnTo>
                    <a:pt x="238" y="311"/>
                  </a:lnTo>
                  <a:lnTo>
                    <a:pt x="239" y="309"/>
                  </a:lnTo>
                  <a:lnTo>
                    <a:pt x="238" y="309"/>
                  </a:lnTo>
                  <a:lnTo>
                    <a:pt x="237" y="309"/>
                  </a:lnTo>
                  <a:lnTo>
                    <a:pt x="237" y="307"/>
                  </a:lnTo>
                  <a:lnTo>
                    <a:pt x="235" y="307"/>
                  </a:lnTo>
                  <a:lnTo>
                    <a:pt x="233" y="305"/>
                  </a:lnTo>
                  <a:lnTo>
                    <a:pt x="233" y="303"/>
                  </a:lnTo>
                  <a:lnTo>
                    <a:pt x="234" y="302"/>
                  </a:lnTo>
                  <a:lnTo>
                    <a:pt x="234" y="301"/>
                  </a:lnTo>
                  <a:lnTo>
                    <a:pt x="233" y="299"/>
                  </a:lnTo>
                  <a:lnTo>
                    <a:pt x="231" y="299"/>
                  </a:lnTo>
                  <a:lnTo>
                    <a:pt x="227" y="296"/>
                  </a:lnTo>
                  <a:lnTo>
                    <a:pt x="227" y="294"/>
                  </a:lnTo>
                  <a:lnTo>
                    <a:pt x="229" y="293"/>
                  </a:lnTo>
                  <a:lnTo>
                    <a:pt x="230" y="293"/>
                  </a:lnTo>
                  <a:lnTo>
                    <a:pt x="230" y="292"/>
                  </a:lnTo>
                  <a:lnTo>
                    <a:pt x="231" y="290"/>
                  </a:lnTo>
                  <a:lnTo>
                    <a:pt x="233" y="290"/>
                  </a:lnTo>
                  <a:lnTo>
                    <a:pt x="234" y="292"/>
                  </a:lnTo>
                  <a:lnTo>
                    <a:pt x="234" y="290"/>
                  </a:lnTo>
                  <a:lnTo>
                    <a:pt x="234" y="289"/>
                  </a:lnTo>
                  <a:lnTo>
                    <a:pt x="231" y="289"/>
                  </a:lnTo>
                  <a:lnTo>
                    <a:pt x="233" y="288"/>
                  </a:lnTo>
                  <a:lnTo>
                    <a:pt x="234" y="288"/>
                  </a:lnTo>
                  <a:lnTo>
                    <a:pt x="235" y="286"/>
                  </a:lnTo>
                  <a:lnTo>
                    <a:pt x="234" y="285"/>
                  </a:lnTo>
                  <a:lnTo>
                    <a:pt x="233" y="285"/>
                  </a:lnTo>
                  <a:lnTo>
                    <a:pt x="233" y="284"/>
                  </a:lnTo>
                  <a:lnTo>
                    <a:pt x="235" y="282"/>
                  </a:lnTo>
                  <a:lnTo>
                    <a:pt x="235" y="280"/>
                  </a:lnTo>
                  <a:lnTo>
                    <a:pt x="237" y="279"/>
                  </a:lnTo>
                  <a:lnTo>
                    <a:pt x="241" y="279"/>
                  </a:lnTo>
                  <a:lnTo>
                    <a:pt x="241" y="280"/>
                  </a:lnTo>
                  <a:lnTo>
                    <a:pt x="239" y="281"/>
                  </a:lnTo>
                  <a:lnTo>
                    <a:pt x="241" y="284"/>
                  </a:lnTo>
                  <a:lnTo>
                    <a:pt x="242" y="284"/>
                  </a:lnTo>
                  <a:lnTo>
                    <a:pt x="243" y="284"/>
                  </a:lnTo>
                  <a:lnTo>
                    <a:pt x="243" y="281"/>
                  </a:lnTo>
                  <a:lnTo>
                    <a:pt x="244" y="280"/>
                  </a:lnTo>
                  <a:lnTo>
                    <a:pt x="248" y="279"/>
                  </a:lnTo>
                  <a:lnTo>
                    <a:pt x="251" y="279"/>
                  </a:lnTo>
                  <a:lnTo>
                    <a:pt x="251" y="280"/>
                  </a:lnTo>
                  <a:lnTo>
                    <a:pt x="254" y="280"/>
                  </a:lnTo>
                  <a:lnTo>
                    <a:pt x="254" y="281"/>
                  </a:lnTo>
                  <a:lnTo>
                    <a:pt x="255" y="281"/>
                  </a:lnTo>
                  <a:lnTo>
                    <a:pt x="255" y="280"/>
                  </a:lnTo>
                  <a:lnTo>
                    <a:pt x="256" y="277"/>
                  </a:lnTo>
                  <a:lnTo>
                    <a:pt x="255" y="276"/>
                  </a:lnTo>
                  <a:lnTo>
                    <a:pt x="255" y="275"/>
                  </a:lnTo>
                  <a:lnTo>
                    <a:pt x="254" y="273"/>
                  </a:lnTo>
                  <a:lnTo>
                    <a:pt x="254" y="272"/>
                  </a:lnTo>
                  <a:lnTo>
                    <a:pt x="255" y="268"/>
                  </a:lnTo>
                  <a:lnTo>
                    <a:pt x="255" y="267"/>
                  </a:lnTo>
                  <a:lnTo>
                    <a:pt x="258" y="265"/>
                  </a:lnTo>
                  <a:lnTo>
                    <a:pt x="260" y="264"/>
                  </a:lnTo>
                  <a:lnTo>
                    <a:pt x="260" y="262"/>
                  </a:lnTo>
                  <a:lnTo>
                    <a:pt x="264" y="262"/>
                  </a:lnTo>
                  <a:lnTo>
                    <a:pt x="268" y="264"/>
                  </a:lnTo>
                  <a:lnTo>
                    <a:pt x="268" y="265"/>
                  </a:lnTo>
                  <a:lnTo>
                    <a:pt x="272" y="265"/>
                  </a:lnTo>
                  <a:lnTo>
                    <a:pt x="273" y="262"/>
                  </a:lnTo>
                  <a:lnTo>
                    <a:pt x="271" y="258"/>
                  </a:lnTo>
                  <a:lnTo>
                    <a:pt x="269" y="252"/>
                  </a:lnTo>
                  <a:lnTo>
                    <a:pt x="267" y="247"/>
                  </a:lnTo>
                  <a:lnTo>
                    <a:pt x="267" y="243"/>
                  </a:lnTo>
                  <a:lnTo>
                    <a:pt x="264" y="241"/>
                  </a:lnTo>
                  <a:lnTo>
                    <a:pt x="262" y="239"/>
                  </a:lnTo>
                  <a:lnTo>
                    <a:pt x="256" y="241"/>
                  </a:lnTo>
                  <a:lnTo>
                    <a:pt x="256" y="239"/>
                  </a:lnTo>
                  <a:lnTo>
                    <a:pt x="256" y="237"/>
                  </a:lnTo>
                  <a:lnTo>
                    <a:pt x="256" y="235"/>
                  </a:lnTo>
                  <a:lnTo>
                    <a:pt x="255" y="234"/>
                  </a:lnTo>
                  <a:lnTo>
                    <a:pt x="254" y="229"/>
                  </a:lnTo>
                  <a:lnTo>
                    <a:pt x="251" y="229"/>
                  </a:lnTo>
                  <a:lnTo>
                    <a:pt x="251" y="226"/>
                  </a:lnTo>
                  <a:lnTo>
                    <a:pt x="254" y="222"/>
                  </a:lnTo>
                  <a:lnTo>
                    <a:pt x="252" y="221"/>
                  </a:lnTo>
                  <a:lnTo>
                    <a:pt x="246" y="220"/>
                  </a:lnTo>
                  <a:lnTo>
                    <a:pt x="243" y="210"/>
                  </a:lnTo>
                  <a:lnTo>
                    <a:pt x="244" y="207"/>
                  </a:lnTo>
                  <a:lnTo>
                    <a:pt x="244" y="204"/>
                  </a:lnTo>
                  <a:lnTo>
                    <a:pt x="241" y="203"/>
                  </a:lnTo>
                  <a:lnTo>
                    <a:pt x="237" y="203"/>
                  </a:lnTo>
                  <a:lnTo>
                    <a:pt x="235" y="203"/>
                  </a:lnTo>
                  <a:lnTo>
                    <a:pt x="234" y="200"/>
                  </a:lnTo>
                  <a:lnTo>
                    <a:pt x="235" y="200"/>
                  </a:lnTo>
                  <a:lnTo>
                    <a:pt x="237" y="200"/>
                  </a:lnTo>
                  <a:lnTo>
                    <a:pt x="237" y="197"/>
                  </a:lnTo>
                  <a:lnTo>
                    <a:pt x="235" y="190"/>
                  </a:lnTo>
                  <a:lnTo>
                    <a:pt x="234" y="188"/>
                  </a:lnTo>
                  <a:lnTo>
                    <a:pt x="231" y="184"/>
                  </a:lnTo>
                  <a:lnTo>
                    <a:pt x="226" y="182"/>
                  </a:lnTo>
                  <a:lnTo>
                    <a:pt x="226" y="178"/>
                  </a:lnTo>
                  <a:lnTo>
                    <a:pt x="226" y="176"/>
                  </a:lnTo>
                  <a:lnTo>
                    <a:pt x="227" y="174"/>
                  </a:lnTo>
                  <a:lnTo>
                    <a:pt x="229" y="173"/>
                  </a:lnTo>
                  <a:lnTo>
                    <a:pt x="230" y="170"/>
                  </a:lnTo>
                  <a:lnTo>
                    <a:pt x="226" y="166"/>
                  </a:lnTo>
                  <a:lnTo>
                    <a:pt x="226" y="165"/>
                  </a:lnTo>
                  <a:lnTo>
                    <a:pt x="229" y="161"/>
                  </a:lnTo>
                  <a:lnTo>
                    <a:pt x="229" y="158"/>
                  </a:lnTo>
                  <a:lnTo>
                    <a:pt x="226" y="157"/>
                  </a:lnTo>
                  <a:lnTo>
                    <a:pt x="226" y="155"/>
                  </a:lnTo>
                  <a:lnTo>
                    <a:pt x="225" y="154"/>
                  </a:lnTo>
                  <a:lnTo>
                    <a:pt x="222" y="150"/>
                  </a:lnTo>
                  <a:lnTo>
                    <a:pt x="222" y="144"/>
                  </a:lnTo>
                  <a:lnTo>
                    <a:pt x="224" y="141"/>
                  </a:lnTo>
                  <a:lnTo>
                    <a:pt x="227" y="138"/>
                  </a:lnTo>
                  <a:lnTo>
                    <a:pt x="227" y="132"/>
                  </a:lnTo>
                  <a:lnTo>
                    <a:pt x="225" y="131"/>
                  </a:lnTo>
                  <a:lnTo>
                    <a:pt x="222" y="128"/>
                  </a:lnTo>
                  <a:lnTo>
                    <a:pt x="221" y="127"/>
                  </a:lnTo>
                  <a:lnTo>
                    <a:pt x="218" y="123"/>
                  </a:lnTo>
                  <a:lnTo>
                    <a:pt x="220" y="119"/>
                  </a:lnTo>
                  <a:lnTo>
                    <a:pt x="224" y="119"/>
                  </a:lnTo>
                  <a:lnTo>
                    <a:pt x="225" y="116"/>
                  </a:lnTo>
                  <a:lnTo>
                    <a:pt x="225" y="114"/>
                  </a:lnTo>
                  <a:lnTo>
                    <a:pt x="226" y="111"/>
                  </a:lnTo>
                  <a:lnTo>
                    <a:pt x="221" y="110"/>
                  </a:lnTo>
                  <a:lnTo>
                    <a:pt x="218" y="106"/>
                  </a:lnTo>
                  <a:lnTo>
                    <a:pt x="217" y="102"/>
                  </a:lnTo>
                  <a:lnTo>
                    <a:pt x="220" y="102"/>
                  </a:lnTo>
                  <a:lnTo>
                    <a:pt x="222" y="102"/>
                  </a:lnTo>
                  <a:lnTo>
                    <a:pt x="222" y="101"/>
                  </a:lnTo>
                  <a:lnTo>
                    <a:pt x="221" y="98"/>
                  </a:lnTo>
                  <a:lnTo>
                    <a:pt x="222" y="97"/>
                  </a:lnTo>
                  <a:lnTo>
                    <a:pt x="227" y="95"/>
                  </a:lnTo>
                  <a:lnTo>
                    <a:pt x="231" y="93"/>
                  </a:lnTo>
                  <a:lnTo>
                    <a:pt x="233" y="93"/>
                  </a:lnTo>
                  <a:lnTo>
                    <a:pt x="237" y="95"/>
                  </a:lnTo>
                  <a:lnTo>
                    <a:pt x="239" y="95"/>
                  </a:lnTo>
                  <a:lnTo>
                    <a:pt x="244" y="95"/>
                  </a:lnTo>
                  <a:lnTo>
                    <a:pt x="252" y="97"/>
                  </a:lnTo>
                  <a:lnTo>
                    <a:pt x="252" y="95"/>
                  </a:lnTo>
                  <a:lnTo>
                    <a:pt x="254" y="94"/>
                  </a:lnTo>
                  <a:lnTo>
                    <a:pt x="256" y="91"/>
                  </a:lnTo>
                  <a:lnTo>
                    <a:pt x="258" y="89"/>
                  </a:lnTo>
                  <a:lnTo>
                    <a:pt x="260" y="90"/>
                  </a:lnTo>
                  <a:lnTo>
                    <a:pt x="263" y="91"/>
                  </a:lnTo>
                  <a:lnTo>
                    <a:pt x="268" y="95"/>
                  </a:lnTo>
                  <a:lnTo>
                    <a:pt x="271" y="95"/>
                  </a:lnTo>
                  <a:lnTo>
                    <a:pt x="273" y="89"/>
                  </a:lnTo>
                  <a:lnTo>
                    <a:pt x="275" y="85"/>
                  </a:lnTo>
                  <a:lnTo>
                    <a:pt x="276" y="85"/>
                  </a:lnTo>
                  <a:lnTo>
                    <a:pt x="277" y="83"/>
                  </a:lnTo>
                  <a:lnTo>
                    <a:pt x="280" y="85"/>
                  </a:lnTo>
                  <a:lnTo>
                    <a:pt x="286" y="85"/>
                  </a:lnTo>
                  <a:lnTo>
                    <a:pt x="293" y="86"/>
                  </a:lnTo>
                  <a:lnTo>
                    <a:pt x="296" y="87"/>
                  </a:lnTo>
                  <a:lnTo>
                    <a:pt x="299" y="82"/>
                  </a:lnTo>
                  <a:lnTo>
                    <a:pt x="301" y="81"/>
                  </a:lnTo>
                  <a:lnTo>
                    <a:pt x="301" y="76"/>
                  </a:lnTo>
                  <a:lnTo>
                    <a:pt x="302" y="74"/>
                  </a:lnTo>
                  <a:lnTo>
                    <a:pt x="306" y="69"/>
                  </a:lnTo>
                  <a:lnTo>
                    <a:pt x="307" y="70"/>
                  </a:lnTo>
                  <a:lnTo>
                    <a:pt x="309" y="74"/>
                  </a:lnTo>
                  <a:lnTo>
                    <a:pt x="311" y="76"/>
                  </a:lnTo>
                  <a:lnTo>
                    <a:pt x="314" y="77"/>
                  </a:lnTo>
                  <a:lnTo>
                    <a:pt x="315" y="77"/>
                  </a:lnTo>
                  <a:lnTo>
                    <a:pt x="319" y="78"/>
                  </a:lnTo>
                  <a:lnTo>
                    <a:pt x="319" y="80"/>
                  </a:lnTo>
                  <a:lnTo>
                    <a:pt x="319" y="82"/>
                  </a:lnTo>
                  <a:lnTo>
                    <a:pt x="324" y="82"/>
                  </a:lnTo>
                  <a:lnTo>
                    <a:pt x="326" y="81"/>
                  </a:lnTo>
                  <a:lnTo>
                    <a:pt x="328" y="80"/>
                  </a:lnTo>
                  <a:lnTo>
                    <a:pt x="334" y="80"/>
                  </a:lnTo>
                  <a:lnTo>
                    <a:pt x="335" y="77"/>
                  </a:lnTo>
                  <a:lnTo>
                    <a:pt x="339" y="77"/>
                  </a:lnTo>
                  <a:lnTo>
                    <a:pt x="341" y="80"/>
                  </a:lnTo>
                  <a:lnTo>
                    <a:pt x="345" y="77"/>
                  </a:lnTo>
                  <a:lnTo>
                    <a:pt x="348" y="72"/>
                  </a:lnTo>
                  <a:lnTo>
                    <a:pt x="352" y="66"/>
                  </a:lnTo>
                  <a:lnTo>
                    <a:pt x="353" y="65"/>
                  </a:lnTo>
                  <a:lnTo>
                    <a:pt x="356" y="65"/>
                  </a:lnTo>
                  <a:lnTo>
                    <a:pt x="356" y="68"/>
                  </a:lnTo>
                  <a:lnTo>
                    <a:pt x="357" y="68"/>
                  </a:lnTo>
                  <a:lnTo>
                    <a:pt x="360" y="68"/>
                  </a:lnTo>
                  <a:lnTo>
                    <a:pt x="364" y="66"/>
                  </a:lnTo>
                  <a:lnTo>
                    <a:pt x="369" y="68"/>
                  </a:lnTo>
                  <a:lnTo>
                    <a:pt x="373" y="69"/>
                  </a:lnTo>
                  <a:lnTo>
                    <a:pt x="377" y="69"/>
                  </a:lnTo>
                  <a:lnTo>
                    <a:pt x="381" y="68"/>
                  </a:lnTo>
                  <a:lnTo>
                    <a:pt x="390" y="64"/>
                  </a:lnTo>
                  <a:lnTo>
                    <a:pt x="392" y="63"/>
                  </a:lnTo>
                  <a:lnTo>
                    <a:pt x="400" y="64"/>
                  </a:lnTo>
                  <a:lnTo>
                    <a:pt x="402" y="65"/>
                  </a:lnTo>
                  <a:lnTo>
                    <a:pt x="403" y="68"/>
                  </a:lnTo>
                  <a:lnTo>
                    <a:pt x="406" y="68"/>
                  </a:lnTo>
                  <a:lnTo>
                    <a:pt x="407" y="70"/>
                  </a:lnTo>
                  <a:lnTo>
                    <a:pt x="407" y="73"/>
                  </a:lnTo>
                  <a:lnTo>
                    <a:pt x="407" y="74"/>
                  </a:lnTo>
                  <a:lnTo>
                    <a:pt x="408" y="76"/>
                  </a:lnTo>
                  <a:lnTo>
                    <a:pt x="407" y="78"/>
                  </a:lnTo>
                  <a:lnTo>
                    <a:pt x="411" y="77"/>
                  </a:lnTo>
                  <a:lnTo>
                    <a:pt x="412" y="77"/>
                  </a:lnTo>
                  <a:lnTo>
                    <a:pt x="413" y="74"/>
                  </a:lnTo>
                  <a:lnTo>
                    <a:pt x="417" y="72"/>
                  </a:lnTo>
                  <a:lnTo>
                    <a:pt x="419" y="66"/>
                  </a:lnTo>
                  <a:lnTo>
                    <a:pt x="421" y="63"/>
                  </a:lnTo>
                  <a:lnTo>
                    <a:pt x="421" y="59"/>
                  </a:lnTo>
                  <a:lnTo>
                    <a:pt x="423" y="55"/>
                  </a:lnTo>
                  <a:lnTo>
                    <a:pt x="426" y="49"/>
                  </a:lnTo>
                  <a:lnTo>
                    <a:pt x="428" y="46"/>
                  </a:lnTo>
                  <a:lnTo>
                    <a:pt x="428" y="40"/>
                  </a:lnTo>
                  <a:lnTo>
                    <a:pt x="430" y="35"/>
                  </a:lnTo>
                  <a:lnTo>
                    <a:pt x="433" y="34"/>
                  </a:lnTo>
                  <a:lnTo>
                    <a:pt x="436" y="34"/>
                  </a:lnTo>
                  <a:lnTo>
                    <a:pt x="437" y="31"/>
                  </a:lnTo>
                  <a:lnTo>
                    <a:pt x="437" y="29"/>
                  </a:lnTo>
                  <a:lnTo>
                    <a:pt x="438" y="27"/>
                  </a:lnTo>
                  <a:lnTo>
                    <a:pt x="440" y="29"/>
                  </a:lnTo>
                  <a:lnTo>
                    <a:pt x="442" y="27"/>
                  </a:lnTo>
                  <a:lnTo>
                    <a:pt x="442" y="31"/>
                  </a:lnTo>
                  <a:lnTo>
                    <a:pt x="445" y="35"/>
                  </a:lnTo>
                  <a:lnTo>
                    <a:pt x="447" y="35"/>
                  </a:lnTo>
                  <a:lnTo>
                    <a:pt x="450" y="35"/>
                  </a:lnTo>
                  <a:lnTo>
                    <a:pt x="455" y="35"/>
                  </a:lnTo>
                  <a:lnTo>
                    <a:pt x="459" y="29"/>
                  </a:lnTo>
                  <a:lnTo>
                    <a:pt x="462" y="25"/>
                  </a:lnTo>
                  <a:lnTo>
                    <a:pt x="463" y="19"/>
                  </a:lnTo>
                  <a:lnTo>
                    <a:pt x="468" y="15"/>
                  </a:lnTo>
                  <a:lnTo>
                    <a:pt x="472" y="11"/>
                  </a:lnTo>
                  <a:lnTo>
                    <a:pt x="475" y="11"/>
                  </a:lnTo>
                  <a:lnTo>
                    <a:pt x="479" y="10"/>
                  </a:lnTo>
                  <a:lnTo>
                    <a:pt x="483" y="8"/>
                  </a:lnTo>
                  <a:lnTo>
                    <a:pt x="488" y="6"/>
                  </a:lnTo>
                  <a:lnTo>
                    <a:pt x="493" y="9"/>
                  </a:lnTo>
                  <a:lnTo>
                    <a:pt x="498" y="9"/>
                  </a:lnTo>
                  <a:lnTo>
                    <a:pt x="500" y="8"/>
                  </a:lnTo>
                  <a:lnTo>
                    <a:pt x="501" y="8"/>
                  </a:lnTo>
                  <a:lnTo>
                    <a:pt x="502" y="9"/>
                  </a:lnTo>
                  <a:lnTo>
                    <a:pt x="502" y="8"/>
                  </a:lnTo>
                  <a:lnTo>
                    <a:pt x="500" y="8"/>
                  </a:lnTo>
                  <a:lnTo>
                    <a:pt x="498" y="5"/>
                  </a:lnTo>
                  <a:lnTo>
                    <a:pt x="500" y="5"/>
                  </a:lnTo>
                  <a:lnTo>
                    <a:pt x="501" y="4"/>
                  </a:lnTo>
                  <a:lnTo>
                    <a:pt x="500" y="2"/>
                  </a:lnTo>
                  <a:lnTo>
                    <a:pt x="498" y="1"/>
                  </a:lnTo>
                  <a:lnTo>
                    <a:pt x="497" y="2"/>
                  </a:lnTo>
                  <a:lnTo>
                    <a:pt x="497" y="4"/>
                  </a:lnTo>
                  <a:lnTo>
                    <a:pt x="497" y="5"/>
                  </a:lnTo>
                  <a:lnTo>
                    <a:pt x="496" y="4"/>
                  </a:lnTo>
                  <a:lnTo>
                    <a:pt x="495" y="2"/>
                  </a:lnTo>
                  <a:lnTo>
                    <a:pt x="495" y="1"/>
                  </a:lnTo>
                  <a:lnTo>
                    <a:pt x="495" y="0"/>
                  </a:lnTo>
                  <a:lnTo>
                    <a:pt x="498" y="1"/>
                  </a:lnTo>
                  <a:lnTo>
                    <a:pt x="502" y="1"/>
                  </a:lnTo>
                  <a:lnTo>
                    <a:pt x="505" y="2"/>
                  </a:lnTo>
                  <a:lnTo>
                    <a:pt x="508" y="5"/>
                  </a:lnTo>
                  <a:lnTo>
                    <a:pt x="509" y="6"/>
                  </a:lnTo>
                  <a:lnTo>
                    <a:pt x="513" y="9"/>
                  </a:lnTo>
                  <a:lnTo>
                    <a:pt x="514" y="9"/>
                  </a:lnTo>
                  <a:lnTo>
                    <a:pt x="517" y="9"/>
                  </a:lnTo>
                  <a:lnTo>
                    <a:pt x="523" y="13"/>
                  </a:lnTo>
                  <a:lnTo>
                    <a:pt x="530" y="19"/>
                  </a:lnTo>
                  <a:lnTo>
                    <a:pt x="532" y="26"/>
                  </a:lnTo>
                  <a:lnTo>
                    <a:pt x="536" y="31"/>
                  </a:lnTo>
                  <a:lnTo>
                    <a:pt x="543" y="35"/>
                  </a:lnTo>
                  <a:lnTo>
                    <a:pt x="552" y="43"/>
                  </a:lnTo>
                  <a:lnTo>
                    <a:pt x="557" y="46"/>
                  </a:lnTo>
                  <a:lnTo>
                    <a:pt x="563" y="53"/>
                  </a:lnTo>
                  <a:lnTo>
                    <a:pt x="567" y="56"/>
                  </a:lnTo>
                  <a:lnTo>
                    <a:pt x="572" y="61"/>
                  </a:lnTo>
                  <a:lnTo>
                    <a:pt x="574" y="68"/>
                  </a:lnTo>
                  <a:lnTo>
                    <a:pt x="584" y="77"/>
                  </a:lnTo>
                  <a:lnTo>
                    <a:pt x="597" y="81"/>
                  </a:lnTo>
                  <a:lnTo>
                    <a:pt x="602" y="83"/>
                  </a:lnTo>
                  <a:lnTo>
                    <a:pt x="607" y="86"/>
                  </a:lnTo>
                  <a:lnTo>
                    <a:pt x="614" y="95"/>
                  </a:lnTo>
                  <a:lnTo>
                    <a:pt x="618" y="102"/>
                  </a:lnTo>
                  <a:lnTo>
                    <a:pt x="622" y="108"/>
                  </a:lnTo>
                  <a:lnTo>
                    <a:pt x="623" y="110"/>
                  </a:lnTo>
                  <a:lnTo>
                    <a:pt x="625" y="112"/>
                  </a:lnTo>
                  <a:lnTo>
                    <a:pt x="631" y="119"/>
                  </a:lnTo>
                  <a:lnTo>
                    <a:pt x="637" y="123"/>
                  </a:lnTo>
                  <a:lnTo>
                    <a:pt x="636" y="127"/>
                  </a:lnTo>
                  <a:lnTo>
                    <a:pt x="639" y="131"/>
                  </a:lnTo>
                  <a:lnTo>
                    <a:pt x="648" y="140"/>
                  </a:lnTo>
                  <a:lnTo>
                    <a:pt x="653" y="142"/>
                  </a:lnTo>
                  <a:lnTo>
                    <a:pt x="661" y="145"/>
                  </a:lnTo>
                  <a:lnTo>
                    <a:pt x="667" y="148"/>
                  </a:lnTo>
                  <a:lnTo>
                    <a:pt x="676" y="154"/>
                  </a:lnTo>
                  <a:lnTo>
                    <a:pt x="679" y="157"/>
                  </a:lnTo>
                  <a:lnTo>
                    <a:pt x="678" y="161"/>
                  </a:lnTo>
                  <a:lnTo>
                    <a:pt x="680" y="165"/>
                  </a:lnTo>
                  <a:lnTo>
                    <a:pt x="688" y="170"/>
                  </a:lnTo>
                  <a:lnTo>
                    <a:pt x="695" y="174"/>
                  </a:lnTo>
                  <a:lnTo>
                    <a:pt x="704" y="179"/>
                  </a:lnTo>
                  <a:lnTo>
                    <a:pt x="712" y="188"/>
                  </a:lnTo>
                  <a:lnTo>
                    <a:pt x="718" y="201"/>
                  </a:lnTo>
                  <a:lnTo>
                    <a:pt x="735" y="213"/>
                  </a:lnTo>
                  <a:lnTo>
                    <a:pt x="742" y="218"/>
                  </a:lnTo>
                  <a:lnTo>
                    <a:pt x="745" y="224"/>
                  </a:lnTo>
                  <a:lnTo>
                    <a:pt x="748" y="230"/>
                  </a:lnTo>
                  <a:lnTo>
                    <a:pt x="756" y="231"/>
                  </a:lnTo>
                  <a:lnTo>
                    <a:pt x="760" y="234"/>
                  </a:lnTo>
                  <a:lnTo>
                    <a:pt x="763" y="239"/>
                  </a:lnTo>
                  <a:lnTo>
                    <a:pt x="767" y="242"/>
                  </a:lnTo>
                  <a:lnTo>
                    <a:pt x="767" y="246"/>
                  </a:lnTo>
                  <a:lnTo>
                    <a:pt x="764" y="247"/>
                  </a:lnTo>
                  <a:lnTo>
                    <a:pt x="760" y="248"/>
                  </a:lnTo>
                  <a:lnTo>
                    <a:pt x="759" y="254"/>
                  </a:lnTo>
                  <a:lnTo>
                    <a:pt x="762" y="258"/>
                  </a:lnTo>
                  <a:lnTo>
                    <a:pt x="768" y="263"/>
                  </a:lnTo>
                  <a:lnTo>
                    <a:pt x="772" y="272"/>
                  </a:lnTo>
                  <a:lnTo>
                    <a:pt x="773" y="277"/>
                  </a:lnTo>
                  <a:lnTo>
                    <a:pt x="773" y="284"/>
                  </a:lnTo>
                  <a:lnTo>
                    <a:pt x="773" y="286"/>
                  </a:lnTo>
                  <a:lnTo>
                    <a:pt x="777" y="290"/>
                  </a:lnTo>
                  <a:lnTo>
                    <a:pt x="784" y="290"/>
                  </a:lnTo>
                  <a:lnTo>
                    <a:pt x="785" y="293"/>
                  </a:lnTo>
                  <a:lnTo>
                    <a:pt x="788" y="299"/>
                  </a:lnTo>
                  <a:lnTo>
                    <a:pt x="788" y="306"/>
                  </a:lnTo>
                  <a:lnTo>
                    <a:pt x="789" y="311"/>
                  </a:lnTo>
                  <a:lnTo>
                    <a:pt x="792" y="315"/>
                  </a:lnTo>
                  <a:lnTo>
                    <a:pt x="796" y="320"/>
                  </a:lnTo>
                  <a:lnTo>
                    <a:pt x="801" y="322"/>
                  </a:lnTo>
                  <a:lnTo>
                    <a:pt x="802" y="323"/>
                  </a:lnTo>
                  <a:lnTo>
                    <a:pt x="803" y="323"/>
                  </a:lnTo>
                  <a:lnTo>
                    <a:pt x="807" y="320"/>
                  </a:lnTo>
                  <a:lnTo>
                    <a:pt x="810" y="320"/>
                  </a:lnTo>
                  <a:lnTo>
                    <a:pt x="814" y="322"/>
                  </a:lnTo>
                  <a:lnTo>
                    <a:pt x="815" y="322"/>
                  </a:lnTo>
                  <a:lnTo>
                    <a:pt x="818" y="322"/>
                  </a:lnTo>
                  <a:lnTo>
                    <a:pt x="823" y="322"/>
                  </a:lnTo>
                  <a:lnTo>
                    <a:pt x="828" y="320"/>
                  </a:lnTo>
                  <a:lnTo>
                    <a:pt x="836" y="320"/>
                  </a:lnTo>
                  <a:lnTo>
                    <a:pt x="843" y="322"/>
                  </a:lnTo>
                  <a:lnTo>
                    <a:pt x="844" y="323"/>
                  </a:lnTo>
                  <a:lnTo>
                    <a:pt x="847" y="324"/>
                  </a:lnTo>
                  <a:lnTo>
                    <a:pt x="848" y="324"/>
                  </a:lnTo>
                  <a:lnTo>
                    <a:pt x="853" y="327"/>
                  </a:lnTo>
                  <a:lnTo>
                    <a:pt x="858" y="324"/>
                  </a:lnTo>
                  <a:lnTo>
                    <a:pt x="864" y="327"/>
                  </a:lnTo>
                  <a:lnTo>
                    <a:pt x="866" y="328"/>
                  </a:lnTo>
                  <a:lnTo>
                    <a:pt x="872" y="326"/>
                  </a:lnTo>
                  <a:lnTo>
                    <a:pt x="874" y="327"/>
                  </a:lnTo>
                  <a:lnTo>
                    <a:pt x="879" y="328"/>
                  </a:lnTo>
                  <a:lnTo>
                    <a:pt x="885" y="332"/>
                  </a:lnTo>
                  <a:lnTo>
                    <a:pt x="889" y="335"/>
                  </a:lnTo>
                  <a:lnTo>
                    <a:pt x="894" y="335"/>
                  </a:lnTo>
                  <a:lnTo>
                    <a:pt x="900" y="337"/>
                  </a:lnTo>
                  <a:lnTo>
                    <a:pt x="904" y="344"/>
                  </a:lnTo>
                  <a:lnTo>
                    <a:pt x="907" y="348"/>
                  </a:lnTo>
                  <a:lnTo>
                    <a:pt x="912" y="352"/>
                  </a:lnTo>
                  <a:lnTo>
                    <a:pt x="913" y="356"/>
                  </a:lnTo>
                  <a:lnTo>
                    <a:pt x="921" y="362"/>
                  </a:lnTo>
                  <a:lnTo>
                    <a:pt x="923" y="366"/>
                  </a:lnTo>
                  <a:lnTo>
                    <a:pt x="921" y="373"/>
                  </a:lnTo>
                  <a:lnTo>
                    <a:pt x="921" y="375"/>
                  </a:lnTo>
                  <a:lnTo>
                    <a:pt x="921" y="381"/>
                  </a:lnTo>
                  <a:lnTo>
                    <a:pt x="924" y="382"/>
                  </a:lnTo>
                  <a:lnTo>
                    <a:pt x="930" y="386"/>
                  </a:lnTo>
                  <a:lnTo>
                    <a:pt x="937" y="387"/>
                  </a:lnTo>
                  <a:lnTo>
                    <a:pt x="945" y="387"/>
                  </a:lnTo>
                  <a:lnTo>
                    <a:pt x="947" y="388"/>
                  </a:lnTo>
                  <a:lnTo>
                    <a:pt x="950" y="392"/>
                  </a:lnTo>
                  <a:lnTo>
                    <a:pt x="946" y="400"/>
                  </a:lnTo>
                  <a:lnTo>
                    <a:pt x="945" y="402"/>
                  </a:lnTo>
                  <a:lnTo>
                    <a:pt x="941" y="404"/>
                  </a:lnTo>
                  <a:lnTo>
                    <a:pt x="940" y="411"/>
                  </a:lnTo>
                  <a:lnTo>
                    <a:pt x="940" y="417"/>
                  </a:lnTo>
                  <a:lnTo>
                    <a:pt x="944" y="421"/>
                  </a:lnTo>
                  <a:lnTo>
                    <a:pt x="950" y="424"/>
                  </a:lnTo>
                  <a:lnTo>
                    <a:pt x="953" y="424"/>
                  </a:lnTo>
                  <a:lnTo>
                    <a:pt x="958" y="426"/>
                  </a:lnTo>
                  <a:lnTo>
                    <a:pt x="959" y="428"/>
                  </a:lnTo>
                  <a:lnTo>
                    <a:pt x="961" y="428"/>
                  </a:lnTo>
                  <a:lnTo>
                    <a:pt x="964" y="429"/>
                  </a:lnTo>
                  <a:lnTo>
                    <a:pt x="967" y="433"/>
                  </a:lnTo>
                  <a:lnTo>
                    <a:pt x="970" y="436"/>
                  </a:lnTo>
                  <a:lnTo>
                    <a:pt x="972" y="437"/>
                  </a:lnTo>
                  <a:lnTo>
                    <a:pt x="975" y="438"/>
                  </a:lnTo>
                  <a:lnTo>
                    <a:pt x="974" y="440"/>
                  </a:lnTo>
                  <a:lnTo>
                    <a:pt x="971" y="443"/>
                  </a:lnTo>
                  <a:lnTo>
                    <a:pt x="971" y="445"/>
                  </a:lnTo>
                  <a:lnTo>
                    <a:pt x="968" y="447"/>
                  </a:lnTo>
                  <a:lnTo>
                    <a:pt x="967" y="450"/>
                  </a:lnTo>
                  <a:lnTo>
                    <a:pt x="950" y="485"/>
                  </a:lnTo>
                  <a:lnTo>
                    <a:pt x="937" y="547"/>
                  </a:lnTo>
                  <a:lnTo>
                    <a:pt x="919" y="628"/>
                  </a:lnTo>
                  <a:lnTo>
                    <a:pt x="907" y="683"/>
                  </a:lnTo>
                  <a:lnTo>
                    <a:pt x="934" y="713"/>
                  </a:lnTo>
                  <a:lnTo>
                    <a:pt x="1030" y="777"/>
                  </a:lnTo>
                  <a:lnTo>
                    <a:pt x="1044" y="785"/>
                  </a:lnTo>
                  <a:lnTo>
                    <a:pt x="1042" y="817"/>
                  </a:lnTo>
                  <a:lnTo>
                    <a:pt x="1044" y="836"/>
                  </a:lnTo>
                  <a:lnTo>
                    <a:pt x="1042" y="847"/>
                  </a:lnTo>
                  <a:lnTo>
                    <a:pt x="1052" y="851"/>
                  </a:lnTo>
                  <a:lnTo>
                    <a:pt x="1052" y="852"/>
                  </a:lnTo>
                  <a:lnTo>
                    <a:pt x="1055" y="855"/>
                  </a:lnTo>
                  <a:lnTo>
                    <a:pt x="1056" y="857"/>
                  </a:lnTo>
                  <a:lnTo>
                    <a:pt x="1059" y="858"/>
                  </a:lnTo>
                  <a:lnTo>
                    <a:pt x="1061" y="860"/>
                  </a:lnTo>
                  <a:lnTo>
                    <a:pt x="1063" y="865"/>
                  </a:lnTo>
                  <a:lnTo>
                    <a:pt x="1063" y="866"/>
                  </a:lnTo>
                  <a:lnTo>
                    <a:pt x="1065" y="875"/>
                  </a:lnTo>
                  <a:lnTo>
                    <a:pt x="1068" y="886"/>
                  </a:lnTo>
                  <a:lnTo>
                    <a:pt x="1071" y="898"/>
                  </a:lnTo>
                  <a:lnTo>
                    <a:pt x="1073" y="908"/>
                  </a:lnTo>
                  <a:lnTo>
                    <a:pt x="1076" y="919"/>
                  </a:lnTo>
                  <a:lnTo>
                    <a:pt x="1078" y="929"/>
                  </a:lnTo>
                  <a:lnTo>
                    <a:pt x="1077" y="932"/>
                  </a:lnTo>
                  <a:lnTo>
                    <a:pt x="1076" y="940"/>
                  </a:lnTo>
                  <a:lnTo>
                    <a:pt x="1072" y="950"/>
                  </a:lnTo>
                  <a:lnTo>
                    <a:pt x="1069" y="961"/>
                  </a:lnTo>
                  <a:lnTo>
                    <a:pt x="1068" y="963"/>
                  </a:lnTo>
                  <a:lnTo>
                    <a:pt x="1067" y="966"/>
                  </a:lnTo>
                  <a:lnTo>
                    <a:pt x="1064" y="968"/>
                  </a:lnTo>
                  <a:lnTo>
                    <a:pt x="1063" y="971"/>
                  </a:lnTo>
                  <a:lnTo>
                    <a:pt x="1061" y="974"/>
                  </a:lnTo>
                  <a:lnTo>
                    <a:pt x="1060" y="978"/>
                  </a:lnTo>
                  <a:lnTo>
                    <a:pt x="1061" y="981"/>
                  </a:lnTo>
                  <a:lnTo>
                    <a:pt x="1061" y="984"/>
                  </a:lnTo>
                  <a:lnTo>
                    <a:pt x="1063" y="988"/>
                  </a:lnTo>
                  <a:lnTo>
                    <a:pt x="1064" y="991"/>
                  </a:lnTo>
                  <a:lnTo>
                    <a:pt x="1065" y="993"/>
                  </a:lnTo>
                  <a:lnTo>
                    <a:pt x="1068" y="996"/>
                  </a:lnTo>
                  <a:lnTo>
                    <a:pt x="1071" y="997"/>
                  </a:lnTo>
                  <a:lnTo>
                    <a:pt x="1073" y="998"/>
                  </a:lnTo>
                  <a:lnTo>
                    <a:pt x="1077" y="1000"/>
                  </a:lnTo>
                  <a:lnTo>
                    <a:pt x="1078" y="1001"/>
                  </a:lnTo>
                  <a:lnTo>
                    <a:pt x="1080" y="1005"/>
                  </a:lnTo>
                  <a:lnTo>
                    <a:pt x="1080" y="1009"/>
                  </a:lnTo>
                  <a:lnTo>
                    <a:pt x="1081" y="1012"/>
                  </a:lnTo>
                  <a:lnTo>
                    <a:pt x="1084" y="1014"/>
                  </a:lnTo>
                  <a:lnTo>
                    <a:pt x="1085" y="1017"/>
                  </a:lnTo>
                  <a:lnTo>
                    <a:pt x="1086" y="1019"/>
                  </a:lnTo>
                  <a:lnTo>
                    <a:pt x="1086" y="1023"/>
                  </a:lnTo>
                  <a:lnTo>
                    <a:pt x="1088" y="1026"/>
                  </a:lnTo>
                  <a:lnTo>
                    <a:pt x="1088" y="1030"/>
                  </a:lnTo>
                  <a:lnTo>
                    <a:pt x="1089" y="1034"/>
                  </a:lnTo>
                  <a:lnTo>
                    <a:pt x="1090" y="1036"/>
                  </a:lnTo>
                  <a:lnTo>
                    <a:pt x="1091" y="1039"/>
                  </a:lnTo>
                  <a:lnTo>
                    <a:pt x="1095" y="1040"/>
                  </a:lnTo>
                  <a:lnTo>
                    <a:pt x="1099" y="1040"/>
                  </a:lnTo>
                  <a:lnTo>
                    <a:pt x="1102" y="1042"/>
                  </a:lnTo>
                  <a:lnTo>
                    <a:pt x="1106" y="1042"/>
                  </a:lnTo>
                  <a:lnTo>
                    <a:pt x="1110" y="1043"/>
                  </a:lnTo>
                  <a:lnTo>
                    <a:pt x="1112" y="1044"/>
                  </a:lnTo>
                  <a:lnTo>
                    <a:pt x="1115" y="1046"/>
                  </a:lnTo>
                  <a:lnTo>
                    <a:pt x="1118" y="1047"/>
                  </a:lnTo>
                  <a:lnTo>
                    <a:pt x="1120" y="1050"/>
                  </a:lnTo>
                  <a:lnTo>
                    <a:pt x="1123" y="1050"/>
                  </a:lnTo>
                  <a:lnTo>
                    <a:pt x="1123" y="1057"/>
                  </a:lnTo>
                  <a:lnTo>
                    <a:pt x="1124" y="1068"/>
                  </a:lnTo>
                  <a:lnTo>
                    <a:pt x="1126" y="1078"/>
                  </a:lnTo>
                  <a:lnTo>
                    <a:pt x="1126" y="1084"/>
                  </a:lnTo>
                  <a:lnTo>
                    <a:pt x="1107" y="1085"/>
                  </a:lnTo>
                  <a:lnTo>
                    <a:pt x="966" y="1099"/>
                  </a:lnTo>
                  <a:lnTo>
                    <a:pt x="907" y="1106"/>
                  </a:lnTo>
                  <a:lnTo>
                    <a:pt x="796" y="1132"/>
                  </a:lnTo>
                  <a:lnTo>
                    <a:pt x="712" y="1150"/>
                  </a:lnTo>
                  <a:lnTo>
                    <a:pt x="667" y="1152"/>
                  </a:lnTo>
                  <a:lnTo>
                    <a:pt x="665" y="1152"/>
                  </a:lnTo>
                  <a:lnTo>
                    <a:pt x="648" y="1152"/>
                  </a:lnTo>
                  <a:lnTo>
                    <a:pt x="513" y="1153"/>
                  </a:lnTo>
                  <a:lnTo>
                    <a:pt x="487" y="1124"/>
                  </a:lnTo>
                  <a:lnTo>
                    <a:pt x="464" y="1125"/>
                  </a:lnTo>
                  <a:lnTo>
                    <a:pt x="417" y="1135"/>
                  </a:lnTo>
                  <a:lnTo>
                    <a:pt x="409" y="1156"/>
                  </a:lnTo>
                  <a:lnTo>
                    <a:pt x="322" y="1156"/>
                  </a:lnTo>
                  <a:lnTo>
                    <a:pt x="313" y="1150"/>
                  </a:lnTo>
                  <a:lnTo>
                    <a:pt x="284" y="1137"/>
                  </a:lnTo>
                  <a:lnTo>
                    <a:pt x="280" y="1141"/>
                  </a:lnTo>
                  <a:lnTo>
                    <a:pt x="243" y="1135"/>
                  </a:lnTo>
                  <a:lnTo>
                    <a:pt x="243" y="1156"/>
                  </a:lnTo>
                  <a:lnTo>
                    <a:pt x="135" y="1157"/>
                  </a:lnTo>
                  <a:lnTo>
                    <a:pt x="133" y="1153"/>
                  </a:lnTo>
                  <a:lnTo>
                    <a:pt x="135" y="1148"/>
                  </a:lnTo>
                  <a:lnTo>
                    <a:pt x="135" y="1139"/>
                  </a:lnTo>
                  <a:lnTo>
                    <a:pt x="135" y="951"/>
                  </a:lnTo>
                  <a:lnTo>
                    <a:pt x="140" y="946"/>
                  </a:lnTo>
                  <a:lnTo>
                    <a:pt x="144" y="933"/>
                  </a:lnTo>
                  <a:lnTo>
                    <a:pt x="165" y="921"/>
                  </a:lnTo>
                  <a:lnTo>
                    <a:pt x="172" y="917"/>
                  </a:lnTo>
                  <a:lnTo>
                    <a:pt x="182" y="906"/>
                  </a:lnTo>
                  <a:lnTo>
                    <a:pt x="192" y="898"/>
                  </a:lnTo>
                  <a:lnTo>
                    <a:pt x="165" y="878"/>
                  </a:lnTo>
                  <a:lnTo>
                    <a:pt x="158" y="875"/>
                  </a:lnTo>
                  <a:lnTo>
                    <a:pt x="136" y="873"/>
                  </a:lnTo>
                  <a:lnTo>
                    <a:pt x="111" y="861"/>
                  </a:lnTo>
                  <a:lnTo>
                    <a:pt x="0" y="608"/>
                  </a:lnTo>
                  <a:lnTo>
                    <a:pt x="0" y="607"/>
                  </a:lnTo>
                  <a:lnTo>
                    <a:pt x="0" y="606"/>
                  </a:lnTo>
                  <a:lnTo>
                    <a:pt x="1" y="602"/>
                  </a:lnTo>
                  <a:lnTo>
                    <a:pt x="2" y="602"/>
                  </a:lnTo>
                  <a:lnTo>
                    <a:pt x="5" y="599"/>
                  </a:lnTo>
                  <a:lnTo>
                    <a:pt x="8" y="598"/>
                  </a:lnTo>
                  <a:lnTo>
                    <a:pt x="9" y="595"/>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9"/>
            <p:cNvSpPr>
              <a:spLocks/>
            </p:cNvSpPr>
            <p:nvPr/>
          </p:nvSpPr>
          <p:spPr bwMode="auto">
            <a:xfrm>
              <a:off x="2655" y="3592"/>
              <a:ext cx="344" cy="415"/>
            </a:xfrm>
            <a:custGeom>
              <a:avLst/>
              <a:gdLst>
                <a:gd name="T0" fmla="*/ 291 w 344"/>
                <a:gd name="T1" fmla="*/ 4 h 415"/>
                <a:gd name="T2" fmla="*/ 289 w 344"/>
                <a:gd name="T3" fmla="*/ 17 h 415"/>
                <a:gd name="T4" fmla="*/ 279 w 344"/>
                <a:gd name="T5" fmla="*/ 38 h 415"/>
                <a:gd name="T6" fmla="*/ 291 w 344"/>
                <a:gd name="T7" fmla="*/ 72 h 415"/>
                <a:gd name="T8" fmla="*/ 293 w 344"/>
                <a:gd name="T9" fmla="*/ 110 h 415"/>
                <a:gd name="T10" fmla="*/ 297 w 344"/>
                <a:gd name="T11" fmla="*/ 136 h 415"/>
                <a:gd name="T12" fmla="*/ 289 w 344"/>
                <a:gd name="T13" fmla="*/ 179 h 415"/>
                <a:gd name="T14" fmla="*/ 289 w 344"/>
                <a:gd name="T15" fmla="*/ 207 h 415"/>
                <a:gd name="T16" fmla="*/ 300 w 344"/>
                <a:gd name="T17" fmla="*/ 253 h 415"/>
                <a:gd name="T18" fmla="*/ 344 w 344"/>
                <a:gd name="T19" fmla="*/ 283 h 415"/>
                <a:gd name="T20" fmla="*/ 330 w 344"/>
                <a:gd name="T21" fmla="*/ 325 h 415"/>
                <a:gd name="T22" fmla="*/ 310 w 344"/>
                <a:gd name="T23" fmla="*/ 356 h 415"/>
                <a:gd name="T24" fmla="*/ 272 w 344"/>
                <a:gd name="T25" fmla="*/ 353 h 415"/>
                <a:gd name="T26" fmla="*/ 258 w 344"/>
                <a:gd name="T27" fmla="*/ 387 h 415"/>
                <a:gd name="T28" fmla="*/ 245 w 344"/>
                <a:gd name="T29" fmla="*/ 389 h 415"/>
                <a:gd name="T30" fmla="*/ 230 w 344"/>
                <a:gd name="T31" fmla="*/ 390 h 415"/>
                <a:gd name="T32" fmla="*/ 217 w 344"/>
                <a:gd name="T33" fmla="*/ 391 h 415"/>
                <a:gd name="T34" fmla="*/ 199 w 344"/>
                <a:gd name="T35" fmla="*/ 391 h 415"/>
                <a:gd name="T36" fmla="*/ 188 w 344"/>
                <a:gd name="T37" fmla="*/ 393 h 415"/>
                <a:gd name="T38" fmla="*/ 181 w 344"/>
                <a:gd name="T39" fmla="*/ 394 h 415"/>
                <a:gd name="T40" fmla="*/ 165 w 344"/>
                <a:gd name="T41" fmla="*/ 395 h 415"/>
                <a:gd name="T42" fmla="*/ 158 w 344"/>
                <a:gd name="T43" fmla="*/ 397 h 415"/>
                <a:gd name="T44" fmla="*/ 152 w 344"/>
                <a:gd name="T45" fmla="*/ 398 h 415"/>
                <a:gd name="T46" fmla="*/ 145 w 344"/>
                <a:gd name="T47" fmla="*/ 398 h 415"/>
                <a:gd name="T48" fmla="*/ 137 w 344"/>
                <a:gd name="T49" fmla="*/ 399 h 415"/>
                <a:gd name="T50" fmla="*/ 132 w 344"/>
                <a:gd name="T51" fmla="*/ 400 h 415"/>
                <a:gd name="T52" fmla="*/ 118 w 344"/>
                <a:gd name="T53" fmla="*/ 402 h 415"/>
                <a:gd name="T54" fmla="*/ 110 w 344"/>
                <a:gd name="T55" fmla="*/ 403 h 415"/>
                <a:gd name="T56" fmla="*/ 102 w 344"/>
                <a:gd name="T57" fmla="*/ 403 h 415"/>
                <a:gd name="T58" fmla="*/ 97 w 344"/>
                <a:gd name="T59" fmla="*/ 404 h 415"/>
                <a:gd name="T60" fmla="*/ 90 w 344"/>
                <a:gd name="T61" fmla="*/ 406 h 415"/>
                <a:gd name="T62" fmla="*/ 85 w 344"/>
                <a:gd name="T63" fmla="*/ 407 h 415"/>
                <a:gd name="T64" fmla="*/ 76 w 344"/>
                <a:gd name="T65" fmla="*/ 408 h 415"/>
                <a:gd name="T66" fmla="*/ 72 w 344"/>
                <a:gd name="T67" fmla="*/ 408 h 415"/>
                <a:gd name="T68" fmla="*/ 60 w 344"/>
                <a:gd name="T69" fmla="*/ 411 h 415"/>
                <a:gd name="T70" fmla="*/ 51 w 344"/>
                <a:gd name="T71" fmla="*/ 412 h 415"/>
                <a:gd name="T72" fmla="*/ 42 w 344"/>
                <a:gd name="T73" fmla="*/ 414 h 415"/>
                <a:gd name="T74" fmla="*/ 22 w 344"/>
                <a:gd name="T75" fmla="*/ 415 h 415"/>
                <a:gd name="T76" fmla="*/ 12 w 344"/>
                <a:gd name="T77" fmla="*/ 389 h 415"/>
                <a:gd name="T78" fmla="*/ 3 w 344"/>
                <a:gd name="T79" fmla="*/ 369 h 415"/>
                <a:gd name="T80" fmla="*/ 9 w 344"/>
                <a:gd name="T81" fmla="*/ 326 h 415"/>
                <a:gd name="T82" fmla="*/ 26 w 344"/>
                <a:gd name="T83" fmla="*/ 291 h 415"/>
                <a:gd name="T84" fmla="*/ 24 w 344"/>
                <a:gd name="T85" fmla="*/ 242 h 415"/>
                <a:gd name="T86" fmla="*/ 30 w 344"/>
                <a:gd name="T87" fmla="*/ 209 h 415"/>
                <a:gd name="T88" fmla="*/ 48 w 344"/>
                <a:gd name="T89" fmla="*/ 178 h 415"/>
                <a:gd name="T90" fmla="*/ 55 w 344"/>
                <a:gd name="T91" fmla="*/ 147 h 415"/>
                <a:gd name="T92" fmla="*/ 68 w 344"/>
                <a:gd name="T93" fmla="*/ 115 h 415"/>
                <a:gd name="T94" fmla="*/ 78 w 344"/>
                <a:gd name="T95" fmla="*/ 67 h 415"/>
                <a:gd name="T96" fmla="*/ 98 w 344"/>
                <a:gd name="T97" fmla="*/ 41 h 415"/>
                <a:gd name="T98" fmla="*/ 118 w 344"/>
                <a:gd name="T99" fmla="*/ 26 h 415"/>
                <a:gd name="T100" fmla="*/ 212 w 344"/>
                <a:gd name="T101" fmla="*/ 1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 h="415">
                  <a:moveTo>
                    <a:pt x="260" y="13"/>
                  </a:moveTo>
                  <a:lnTo>
                    <a:pt x="280" y="0"/>
                  </a:lnTo>
                  <a:lnTo>
                    <a:pt x="283" y="0"/>
                  </a:lnTo>
                  <a:lnTo>
                    <a:pt x="291" y="4"/>
                  </a:lnTo>
                  <a:lnTo>
                    <a:pt x="285" y="8"/>
                  </a:lnTo>
                  <a:lnTo>
                    <a:pt x="284" y="12"/>
                  </a:lnTo>
                  <a:lnTo>
                    <a:pt x="288" y="13"/>
                  </a:lnTo>
                  <a:lnTo>
                    <a:pt x="289" y="17"/>
                  </a:lnTo>
                  <a:lnTo>
                    <a:pt x="280" y="22"/>
                  </a:lnTo>
                  <a:lnTo>
                    <a:pt x="275" y="26"/>
                  </a:lnTo>
                  <a:lnTo>
                    <a:pt x="275" y="34"/>
                  </a:lnTo>
                  <a:lnTo>
                    <a:pt x="279" y="38"/>
                  </a:lnTo>
                  <a:lnTo>
                    <a:pt x="285" y="38"/>
                  </a:lnTo>
                  <a:lnTo>
                    <a:pt x="288" y="46"/>
                  </a:lnTo>
                  <a:lnTo>
                    <a:pt x="289" y="58"/>
                  </a:lnTo>
                  <a:lnTo>
                    <a:pt x="291" y="72"/>
                  </a:lnTo>
                  <a:lnTo>
                    <a:pt x="297" y="84"/>
                  </a:lnTo>
                  <a:lnTo>
                    <a:pt x="305" y="93"/>
                  </a:lnTo>
                  <a:lnTo>
                    <a:pt x="298" y="103"/>
                  </a:lnTo>
                  <a:lnTo>
                    <a:pt x="293" y="110"/>
                  </a:lnTo>
                  <a:lnTo>
                    <a:pt x="292" y="118"/>
                  </a:lnTo>
                  <a:lnTo>
                    <a:pt x="296" y="123"/>
                  </a:lnTo>
                  <a:lnTo>
                    <a:pt x="297" y="132"/>
                  </a:lnTo>
                  <a:lnTo>
                    <a:pt x="297" y="136"/>
                  </a:lnTo>
                  <a:lnTo>
                    <a:pt x="305" y="141"/>
                  </a:lnTo>
                  <a:lnTo>
                    <a:pt x="298" y="157"/>
                  </a:lnTo>
                  <a:lnTo>
                    <a:pt x="294" y="167"/>
                  </a:lnTo>
                  <a:lnTo>
                    <a:pt x="289" y="179"/>
                  </a:lnTo>
                  <a:lnTo>
                    <a:pt x="287" y="187"/>
                  </a:lnTo>
                  <a:lnTo>
                    <a:pt x="287" y="194"/>
                  </a:lnTo>
                  <a:lnTo>
                    <a:pt x="288" y="200"/>
                  </a:lnTo>
                  <a:lnTo>
                    <a:pt x="289" y="207"/>
                  </a:lnTo>
                  <a:lnTo>
                    <a:pt x="292" y="211"/>
                  </a:lnTo>
                  <a:lnTo>
                    <a:pt x="296" y="226"/>
                  </a:lnTo>
                  <a:lnTo>
                    <a:pt x="298" y="239"/>
                  </a:lnTo>
                  <a:lnTo>
                    <a:pt x="300" y="253"/>
                  </a:lnTo>
                  <a:lnTo>
                    <a:pt x="304" y="263"/>
                  </a:lnTo>
                  <a:lnTo>
                    <a:pt x="315" y="271"/>
                  </a:lnTo>
                  <a:lnTo>
                    <a:pt x="330" y="279"/>
                  </a:lnTo>
                  <a:lnTo>
                    <a:pt x="344" y="283"/>
                  </a:lnTo>
                  <a:lnTo>
                    <a:pt x="340" y="293"/>
                  </a:lnTo>
                  <a:lnTo>
                    <a:pt x="342" y="304"/>
                  </a:lnTo>
                  <a:lnTo>
                    <a:pt x="336" y="317"/>
                  </a:lnTo>
                  <a:lnTo>
                    <a:pt x="330" y="325"/>
                  </a:lnTo>
                  <a:lnTo>
                    <a:pt x="325" y="334"/>
                  </a:lnTo>
                  <a:lnTo>
                    <a:pt x="318" y="343"/>
                  </a:lnTo>
                  <a:lnTo>
                    <a:pt x="314" y="349"/>
                  </a:lnTo>
                  <a:lnTo>
                    <a:pt x="310" y="356"/>
                  </a:lnTo>
                  <a:lnTo>
                    <a:pt x="301" y="355"/>
                  </a:lnTo>
                  <a:lnTo>
                    <a:pt x="292" y="355"/>
                  </a:lnTo>
                  <a:lnTo>
                    <a:pt x="284" y="355"/>
                  </a:lnTo>
                  <a:lnTo>
                    <a:pt x="272" y="353"/>
                  </a:lnTo>
                  <a:lnTo>
                    <a:pt x="262" y="351"/>
                  </a:lnTo>
                  <a:lnTo>
                    <a:pt x="260" y="359"/>
                  </a:lnTo>
                  <a:lnTo>
                    <a:pt x="259" y="368"/>
                  </a:lnTo>
                  <a:lnTo>
                    <a:pt x="258" y="387"/>
                  </a:lnTo>
                  <a:lnTo>
                    <a:pt x="250" y="387"/>
                  </a:lnTo>
                  <a:lnTo>
                    <a:pt x="250" y="389"/>
                  </a:lnTo>
                  <a:lnTo>
                    <a:pt x="245" y="389"/>
                  </a:lnTo>
                  <a:lnTo>
                    <a:pt x="245" y="389"/>
                  </a:lnTo>
                  <a:lnTo>
                    <a:pt x="237" y="389"/>
                  </a:lnTo>
                  <a:lnTo>
                    <a:pt x="236" y="389"/>
                  </a:lnTo>
                  <a:lnTo>
                    <a:pt x="230" y="389"/>
                  </a:lnTo>
                  <a:lnTo>
                    <a:pt x="230" y="390"/>
                  </a:lnTo>
                  <a:lnTo>
                    <a:pt x="225" y="390"/>
                  </a:lnTo>
                  <a:lnTo>
                    <a:pt x="225" y="390"/>
                  </a:lnTo>
                  <a:lnTo>
                    <a:pt x="217" y="390"/>
                  </a:lnTo>
                  <a:lnTo>
                    <a:pt x="217" y="391"/>
                  </a:lnTo>
                  <a:lnTo>
                    <a:pt x="212" y="391"/>
                  </a:lnTo>
                  <a:lnTo>
                    <a:pt x="212" y="391"/>
                  </a:lnTo>
                  <a:lnTo>
                    <a:pt x="200" y="391"/>
                  </a:lnTo>
                  <a:lnTo>
                    <a:pt x="199" y="391"/>
                  </a:lnTo>
                  <a:lnTo>
                    <a:pt x="194" y="391"/>
                  </a:lnTo>
                  <a:lnTo>
                    <a:pt x="194" y="393"/>
                  </a:lnTo>
                  <a:lnTo>
                    <a:pt x="190" y="393"/>
                  </a:lnTo>
                  <a:lnTo>
                    <a:pt x="188" y="393"/>
                  </a:lnTo>
                  <a:lnTo>
                    <a:pt x="186" y="393"/>
                  </a:lnTo>
                  <a:lnTo>
                    <a:pt x="186" y="394"/>
                  </a:lnTo>
                  <a:lnTo>
                    <a:pt x="182" y="394"/>
                  </a:lnTo>
                  <a:lnTo>
                    <a:pt x="181" y="394"/>
                  </a:lnTo>
                  <a:lnTo>
                    <a:pt x="174" y="394"/>
                  </a:lnTo>
                  <a:lnTo>
                    <a:pt x="174" y="395"/>
                  </a:lnTo>
                  <a:lnTo>
                    <a:pt x="166" y="395"/>
                  </a:lnTo>
                  <a:lnTo>
                    <a:pt x="165" y="395"/>
                  </a:lnTo>
                  <a:lnTo>
                    <a:pt x="164" y="395"/>
                  </a:lnTo>
                  <a:lnTo>
                    <a:pt x="162" y="397"/>
                  </a:lnTo>
                  <a:lnTo>
                    <a:pt x="160" y="397"/>
                  </a:lnTo>
                  <a:lnTo>
                    <a:pt x="158" y="397"/>
                  </a:lnTo>
                  <a:lnTo>
                    <a:pt x="156" y="397"/>
                  </a:lnTo>
                  <a:lnTo>
                    <a:pt x="156" y="397"/>
                  </a:lnTo>
                  <a:lnTo>
                    <a:pt x="152" y="397"/>
                  </a:lnTo>
                  <a:lnTo>
                    <a:pt x="152" y="398"/>
                  </a:lnTo>
                  <a:lnTo>
                    <a:pt x="149" y="398"/>
                  </a:lnTo>
                  <a:lnTo>
                    <a:pt x="149" y="398"/>
                  </a:lnTo>
                  <a:lnTo>
                    <a:pt x="147" y="398"/>
                  </a:lnTo>
                  <a:lnTo>
                    <a:pt x="145" y="398"/>
                  </a:lnTo>
                  <a:lnTo>
                    <a:pt x="143" y="398"/>
                  </a:lnTo>
                  <a:lnTo>
                    <a:pt x="143" y="399"/>
                  </a:lnTo>
                  <a:lnTo>
                    <a:pt x="137" y="399"/>
                  </a:lnTo>
                  <a:lnTo>
                    <a:pt x="137" y="399"/>
                  </a:lnTo>
                  <a:lnTo>
                    <a:pt x="135" y="399"/>
                  </a:lnTo>
                  <a:lnTo>
                    <a:pt x="135" y="400"/>
                  </a:lnTo>
                  <a:lnTo>
                    <a:pt x="132" y="400"/>
                  </a:lnTo>
                  <a:lnTo>
                    <a:pt x="132" y="400"/>
                  </a:lnTo>
                  <a:lnTo>
                    <a:pt x="126" y="400"/>
                  </a:lnTo>
                  <a:lnTo>
                    <a:pt x="126" y="400"/>
                  </a:lnTo>
                  <a:lnTo>
                    <a:pt x="118" y="400"/>
                  </a:lnTo>
                  <a:lnTo>
                    <a:pt x="118" y="402"/>
                  </a:lnTo>
                  <a:lnTo>
                    <a:pt x="114" y="402"/>
                  </a:lnTo>
                  <a:lnTo>
                    <a:pt x="114" y="402"/>
                  </a:lnTo>
                  <a:lnTo>
                    <a:pt x="111" y="402"/>
                  </a:lnTo>
                  <a:lnTo>
                    <a:pt x="110" y="403"/>
                  </a:lnTo>
                  <a:lnTo>
                    <a:pt x="107" y="403"/>
                  </a:lnTo>
                  <a:lnTo>
                    <a:pt x="107" y="403"/>
                  </a:lnTo>
                  <a:lnTo>
                    <a:pt x="103" y="403"/>
                  </a:lnTo>
                  <a:lnTo>
                    <a:pt x="102" y="403"/>
                  </a:lnTo>
                  <a:lnTo>
                    <a:pt x="99" y="403"/>
                  </a:lnTo>
                  <a:lnTo>
                    <a:pt x="99" y="404"/>
                  </a:lnTo>
                  <a:lnTo>
                    <a:pt x="97" y="404"/>
                  </a:lnTo>
                  <a:lnTo>
                    <a:pt x="97" y="404"/>
                  </a:lnTo>
                  <a:lnTo>
                    <a:pt x="94" y="404"/>
                  </a:lnTo>
                  <a:lnTo>
                    <a:pt x="94" y="406"/>
                  </a:lnTo>
                  <a:lnTo>
                    <a:pt x="92" y="406"/>
                  </a:lnTo>
                  <a:lnTo>
                    <a:pt x="90" y="406"/>
                  </a:lnTo>
                  <a:lnTo>
                    <a:pt x="88" y="406"/>
                  </a:lnTo>
                  <a:lnTo>
                    <a:pt x="88" y="406"/>
                  </a:lnTo>
                  <a:lnTo>
                    <a:pt x="85" y="406"/>
                  </a:lnTo>
                  <a:lnTo>
                    <a:pt x="85" y="407"/>
                  </a:lnTo>
                  <a:lnTo>
                    <a:pt x="82" y="407"/>
                  </a:lnTo>
                  <a:lnTo>
                    <a:pt x="82" y="407"/>
                  </a:lnTo>
                  <a:lnTo>
                    <a:pt x="77" y="407"/>
                  </a:lnTo>
                  <a:lnTo>
                    <a:pt x="76" y="408"/>
                  </a:lnTo>
                  <a:lnTo>
                    <a:pt x="75" y="408"/>
                  </a:lnTo>
                  <a:lnTo>
                    <a:pt x="73" y="408"/>
                  </a:lnTo>
                  <a:lnTo>
                    <a:pt x="72" y="408"/>
                  </a:lnTo>
                  <a:lnTo>
                    <a:pt x="72" y="408"/>
                  </a:lnTo>
                  <a:lnTo>
                    <a:pt x="69" y="408"/>
                  </a:lnTo>
                  <a:lnTo>
                    <a:pt x="67" y="410"/>
                  </a:lnTo>
                  <a:lnTo>
                    <a:pt x="60" y="410"/>
                  </a:lnTo>
                  <a:lnTo>
                    <a:pt x="60" y="411"/>
                  </a:lnTo>
                  <a:lnTo>
                    <a:pt x="55" y="411"/>
                  </a:lnTo>
                  <a:lnTo>
                    <a:pt x="54" y="412"/>
                  </a:lnTo>
                  <a:lnTo>
                    <a:pt x="52" y="412"/>
                  </a:lnTo>
                  <a:lnTo>
                    <a:pt x="51" y="412"/>
                  </a:lnTo>
                  <a:lnTo>
                    <a:pt x="46" y="412"/>
                  </a:lnTo>
                  <a:lnTo>
                    <a:pt x="46" y="412"/>
                  </a:lnTo>
                  <a:lnTo>
                    <a:pt x="43" y="412"/>
                  </a:lnTo>
                  <a:lnTo>
                    <a:pt x="42" y="414"/>
                  </a:lnTo>
                  <a:lnTo>
                    <a:pt x="37" y="414"/>
                  </a:lnTo>
                  <a:lnTo>
                    <a:pt x="37" y="414"/>
                  </a:lnTo>
                  <a:lnTo>
                    <a:pt x="25" y="415"/>
                  </a:lnTo>
                  <a:lnTo>
                    <a:pt x="22" y="415"/>
                  </a:lnTo>
                  <a:lnTo>
                    <a:pt x="18" y="403"/>
                  </a:lnTo>
                  <a:lnTo>
                    <a:pt x="16" y="402"/>
                  </a:lnTo>
                  <a:lnTo>
                    <a:pt x="10" y="394"/>
                  </a:lnTo>
                  <a:lnTo>
                    <a:pt x="12" y="389"/>
                  </a:lnTo>
                  <a:lnTo>
                    <a:pt x="13" y="383"/>
                  </a:lnTo>
                  <a:lnTo>
                    <a:pt x="12" y="381"/>
                  </a:lnTo>
                  <a:lnTo>
                    <a:pt x="8" y="374"/>
                  </a:lnTo>
                  <a:lnTo>
                    <a:pt x="3" y="369"/>
                  </a:lnTo>
                  <a:lnTo>
                    <a:pt x="0" y="361"/>
                  </a:lnTo>
                  <a:lnTo>
                    <a:pt x="0" y="352"/>
                  </a:lnTo>
                  <a:lnTo>
                    <a:pt x="1" y="344"/>
                  </a:lnTo>
                  <a:lnTo>
                    <a:pt x="9" y="326"/>
                  </a:lnTo>
                  <a:lnTo>
                    <a:pt x="14" y="315"/>
                  </a:lnTo>
                  <a:lnTo>
                    <a:pt x="18" y="308"/>
                  </a:lnTo>
                  <a:lnTo>
                    <a:pt x="21" y="301"/>
                  </a:lnTo>
                  <a:lnTo>
                    <a:pt x="26" y="291"/>
                  </a:lnTo>
                  <a:lnTo>
                    <a:pt x="27" y="281"/>
                  </a:lnTo>
                  <a:lnTo>
                    <a:pt x="27" y="272"/>
                  </a:lnTo>
                  <a:lnTo>
                    <a:pt x="25" y="258"/>
                  </a:lnTo>
                  <a:lnTo>
                    <a:pt x="24" y="242"/>
                  </a:lnTo>
                  <a:lnTo>
                    <a:pt x="22" y="230"/>
                  </a:lnTo>
                  <a:lnTo>
                    <a:pt x="24" y="220"/>
                  </a:lnTo>
                  <a:lnTo>
                    <a:pt x="27" y="215"/>
                  </a:lnTo>
                  <a:lnTo>
                    <a:pt x="30" y="209"/>
                  </a:lnTo>
                  <a:lnTo>
                    <a:pt x="33" y="198"/>
                  </a:lnTo>
                  <a:lnTo>
                    <a:pt x="34" y="187"/>
                  </a:lnTo>
                  <a:lnTo>
                    <a:pt x="39" y="185"/>
                  </a:lnTo>
                  <a:lnTo>
                    <a:pt x="48" y="178"/>
                  </a:lnTo>
                  <a:lnTo>
                    <a:pt x="58" y="171"/>
                  </a:lnTo>
                  <a:lnTo>
                    <a:pt x="56" y="156"/>
                  </a:lnTo>
                  <a:lnTo>
                    <a:pt x="56" y="150"/>
                  </a:lnTo>
                  <a:lnTo>
                    <a:pt x="55" y="147"/>
                  </a:lnTo>
                  <a:lnTo>
                    <a:pt x="55" y="140"/>
                  </a:lnTo>
                  <a:lnTo>
                    <a:pt x="56" y="132"/>
                  </a:lnTo>
                  <a:lnTo>
                    <a:pt x="56" y="123"/>
                  </a:lnTo>
                  <a:lnTo>
                    <a:pt x="68" y="115"/>
                  </a:lnTo>
                  <a:lnTo>
                    <a:pt x="71" y="105"/>
                  </a:lnTo>
                  <a:lnTo>
                    <a:pt x="73" y="92"/>
                  </a:lnTo>
                  <a:lnTo>
                    <a:pt x="75" y="78"/>
                  </a:lnTo>
                  <a:lnTo>
                    <a:pt x="78" y="67"/>
                  </a:lnTo>
                  <a:lnTo>
                    <a:pt x="84" y="59"/>
                  </a:lnTo>
                  <a:lnTo>
                    <a:pt x="89" y="56"/>
                  </a:lnTo>
                  <a:lnTo>
                    <a:pt x="97" y="51"/>
                  </a:lnTo>
                  <a:lnTo>
                    <a:pt x="98" y="41"/>
                  </a:lnTo>
                  <a:lnTo>
                    <a:pt x="93" y="33"/>
                  </a:lnTo>
                  <a:lnTo>
                    <a:pt x="88" y="27"/>
                  </a:lnTo>
                  <a:lnTo>
                    <a:pt x="101" y="27"/>
                  </a:lnTo>
                  <a:lnTo>
                    <a:pt x="118" y="26"/>
                  </a:lnTo>
                  <a:lnTo>
                    <a:pt x="148" y="25"/>
                  </a:lnTo>
                  <a:lnTo>
                    <a:pt x="177" y="26"/>
                  </a:lnTo>
                  <a:lnTo>
                    <a:pt x="192" y="25"/>
                  </a:lnTo>
                  <a:lnTo>
                    <a:pt x="212" y="17"/>
                  </a:lnTo>
                  <a:lnTo>
                    <a:pt x="232" y="8"/>
                  </a:lnTo>
                  <a:lnTo>
                    <a:pt x="243" y="29"/>
                  </a:lnTo>
                  <a:lnTo>
                    <a:pt x="260" y="13"/>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0"/>
            <p:cNvSpPr>
              <a:spLocks/>
            </p:cNvSpPr>
            <p:nvPr/>
          </p:nvSpPr>
          <p:spPr bwMode="auto">
            <a:xfrm>
              <a:off x="2668" y="1333"/>
              <a:ext cx="1165" cy="1159"/>
            </a:xfrm>
            <a:custGeom>
              <a:avLst/>
              <a:gdLst>
                <a:gd name="T0" fmla="*/ 1140 w 1165"/>
                <a:gd name="T1" fmla="*/ 111 h 1159"/>
                <a:gd name="T2" fmla="*/ 1130 w 1165"/>
                <a:gd name="T3" fmla="*/ 142 h 1159"/>
                <a:gd name="T4" fmla="*/ 1102 w 1165"/>
                <a:gd name="T5" fmla="*/ 141 h 1159"/>
                <a:gd name="T6" fmla="*/ 1076 w 1165"/>
                <a:gd name="T7" fmla="*/ 125 h 1159"/>
                <a:gd name="T8" fmla="*/ 1049 w 1165"/>
                <a:gd name="T9" fmla="*/ 133 h 1159"/>
                <a:gd name="T10" fmla="*/ 1032 w 1165"/>
                <a:gd name="T11" fmla="*/ 155 h 1159"/>
                <a:gd name="T12" fmla="*/ 1007 w 1165"/>
                <a:gd name="T13" fmla="*/ 208 h 1159"/>
                <a:gd name="T14" fmla="*/ 1043 w 1165"/>
                <a:gd name="T15" fmla="*/ 280 h 1159"/>
                <a:gd name="T16" fmla="*/ 1059 w 1165"/>
                <a:gd name="T17" fmla="*/ 305 h 1159"/>
                <a:gd name="T18" fmla="*/ 1051 w 1165"/>
                <a:gd name="T19" fmla="*/ 340 h 1159"/>
                <a:gd name="T20" fmla="*/ 1025 w 1165"/>
                <a:gd name="T21" fmla="*/ 353 h 1159"/>
                <a:gd name="T22" fmla="*/ 1021 w 1165"/>
                <a:gd name="T23" fmla="*/ 386 h 1159"/>
                <a:gd name="T24" fmla="*/ 1017 w 1165"/>
                <a:gd name="T25" fmla="*/ 421 h 1159"/>
                <a:gd name="T26" fmla="*/ 999 w 1165"/>
                <a:gd name="T27" fmla="*/ 445 h 1159"/>
                <a:gd name="T28" fmla="*/ 982 w 1165"/>
                <a:gd name="T29" fmla="*/ 472 h 1159"/>
                <a:gd name="T30" fmla="*/ 962 w 1165"/>
                <a:gd name="T31" fmla="*/ 494 h 1159"/>
                <a:gd name="T32" fmla="*/ 932 w 1165"/>
                <a:gd name="T33" fmla="*/ 487 h 1159"/>
                <a:gd name="T34" fmla="*/ 856 w 1165"/>
                <a:gd name="T35" fmla="*/ 511 h 1159"/>
                <a:gd name="T36" fmla="*/ 842 w 1165"/>
                <a:gd name="T37" fmla="*/ 540 h 1159"/>
                <a:gd name="T38" fmla="*/ 852 w 1165"/>
                <a:gd name="T39" fmla="*/ 572 h 1159"/>
                <a:gd name="T40" fmla="*/ 843 w 1165"/>
                <a:gd name="T41" fmla="*/ 612 h 1159"/>
                <a:gd name="T42" fmla="*/ 808 w 1165"/>
                <a:gd name="T43" fmla="*/ 616 h 1159"/>
                <a:gd name="T44" fmla="*/ 797 w 1165"/>
                <a:gd name="T45" fmla="*/ 645 h 1159"/>
                <a:gd name="T46" fmla="*/ 742 w 1165"/>
                <a:gd name="T47" fmla="*/ 710 h 1159"/>
                <a:gd name="T48" fmla="*/ 732 w 1165"/>
                <a:gd name="T49" fmla="*/ 764 h 1159"/>
                <a:gd name="T50" fmla="*/ 741 w 1165"/>
                <a:gd name="T51" fmla="*/ 795 h 1159"/>
                <a:gd name="T52" fmla="*/ 742 w 1165"/>
                <a:gd name="T53" fmla="*/ 833 h 1159"/>
                <a:gd name="T54" fmla="*/ 728 w 1165"/>
                <a:gd name="T55" fmla="*/ 860 h 1159"/>
                <a:gd name="T56" fmla="*/ 719 w 1165"/>
                <a:gd name="T57" fmla="*/ 894 h 1159"/>
                <a:gd name="T58" fmla="*/ 708 w 1165"/>
                <a:gd name="T59" fmla="*/ 926 h 1159"/>
                <a:gd name="T60" fmla="*/ 696 w 1165"/>
                <a:gd name="T61" fmla="*/ 958 h 1159"/>
                <a:gd name="T62" fmla="*/ 613 w 1165"/>
                <a:gd name="T63" fmla="*/ 964 h 1159"/>
                <a:gd name="T64" fmla="*/ 563 w 1165"/>
                <a:gd name="T65" fmla="*/ 980 h 1159"/>
                <a:gd name="T66" fmla="*/ 528 w 1165"/>
                <a:gd name="T67" fmla="*/ 975 h 1159"/>
                <a:gd name="T68" fmla="*/ 508 w 1165"/>
                <a:gd name="T69" fmla="*/ 989 h 1159"/>
                <a:gd name="T70" fmla="*/ 508 w 1165"/>
                <a:gd name="T71" fmla="*/ 1015 h 1159"/>
                <a:gd name="T72" fmla="*/ 503 w 1165"/>
                <a:gd name="T73" fmla="*/ 1045 h 1159"/>
                <a:gd name="T74" fmla="*/ 496 w 1165"/>
                <a:gd name="T75" fmla="*/ 1070 h 1159"/>
                <a:gd name="T76" fmla="*/ 495 w 1165"/>
                <a:gd name="T77" fmla="*/ 1095 h 1159"/>
                <a:gd name="T78" fmla="*/ 497 w 1165"/>
                <a:gd name="T79" fmla="*/ 1129 h 1159"/>
                <a:gd name="T80" fmla="*/ 478 w 1165"/>
                <a:gd name="T81" fmla="*/ 1149 h 1159"/>
                <a:gd name="T82" fmla="*/ 158 w 1165"/>
                <a:gd name="T83" fmla="*/ 1106 h 1159"/>
                <a:gd name="T84" fmla="*/ 152 w 1165"/>
                <a:gd name="T85" fmla="*/ 1062 h 1159"/>
                <a:gd name="T86" fmla="*/ 161 w 1165"/>
                <a:gd name="T87" fmla="*/ 1021 h 1159"/>
                <a:gd name="T88" fmla="*/ 135 w 1165"/>
                <a:gd name="T89" fmla="*/ 968 h 1159"/>
                <a:gd name="T90" fmla="*/ 50 w 1165"/>
                <a:gd name="T91" fmla="*/ 959 h 1159"/>
                <a:gd name="T92" fmla="*/ 11 w 1165"/>
                <a:gd name="T93" fmla="*/ 932 h 1159"/>
                <a:gd name="T94" fmla="*/ 5 w 1165"/>
                <a:gd name="T95" fmla="*/ 873 h 1159"/>
                <a:gd name="T96" fmla="*/ 42 w 1165"/>
                <a:gd name="T97" fmla="*/ 792 h 1159"/>
                <a:gd name="T98" fmla="*/ 119 w 1165"/>
                <a:gd name="T99" fmla="*/ 587 h 1159"/>
                <a:gd name="T100" fmla="*/ 90 w 1165"/>
                <a:gd name="T101" fmla="*/ 574 h 1159"/>
                <a:gd name="T102" fmla="*/ 68 w 1165"/>
                <a:gd name="T103" fmla="*/ 514 h 1159"/>
                <a:gd name="T104" fmla="*/ 73 w 1165"/>
                <a:gd name="T105" fmla="*/ 425 h 1159"/>
                <a:gd name="T106" fmla="*/ 123 w 1165"/>
                <a:gd name="T107" fmla="*/ 352 h 1159"/>
                <a:gd name="T108" fmla="*/ 168 w 1165"/>
                <a:gd name="T109" fmla="*/ 227 h 1159"/>
                <a:gd name="T110" fmla="*/ 280 w 1165"/>
                <a:gd name="T111" fmla="*/ 72 h 1159"/>
                <a:gd name="T112" fmla="*/ 550 w 1165"/>
                <a:gd name="T113" fmla="*/ 69 h 1159"/>
                <a:gd name="T114" fmla="*/ 1163 w 1165"/>
                <a:gd name="T115" fmla="*/ 5 h 1159"/>
                <a:gd name="T116" fmla="*/ 1152 w 1165"/>
                <a:gd name="T117" fmla="*/ 56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5" h="1159">
                  <a:moveTo>
                    <a:pt x="1140" y="83"/>
                  </a:moveTo>
                  <a:lnTo>
                    <a:pt x="1139" y="86"/>
                  </a:lnTo>
                  <a:lnTo>
                    <a:pt x="1139" y="90"/>
                  </a:lnTo>
                  <a:lnTo>
                    <a:pt x="1138" y="90"/>
                  </a:lnTo>
                  <a:lnTo>
                    <a:pt x="1138" y="93"/>
                  </a:lnTo>
                  <a:lnTo>
                    <a:pt x="1138" y="98"/>
                  </a:lnTo>
                  <a:lnTo>
                    <a:pt x="1138" y="102"/>
                  </a:lnTo>
                  <a:lnTo>
                    <a:pt x="1139" y="104"/>
                  </a:lnTo>
                  <a:lnTo>
                    <a:pt x="1139" y="108"/>
                  </a:lnTo>
                  <a:lnTo>
                    <a:pt x="1140" y="111"/>
                  </a:lnTo>
                  <a:lnTo>
                    <a:pt x="1140" y="115"/>
                  </a:lnTo>
                  <a:lnTo>
                    <a:pt x="1140" y="119"/>
                  </a:lnTo>
                  <a:lnTo>
                    <a:pt x="1139" y="121"/>
                  </a:lnTo>
                  <a:lnTo>
                    <a:pt x="1138" y="124"/>
                  </a:lnTo>
                  <a:lnTo>
                    <a:pt x="1136" y="128"/>
                  </a:lnTo>
                  <a:lnTo>
                    <a:pt x="1135" y="130"/>
                  </a:lnTo>
                  <a:lnTo>
                    <a:pt x="1134" y="133"/>
                  </a:lnTo>
                  <a:lnTo>
                    <a:pt x="1132" y="137"/>
                  </a:lnTo>
                  <a:lnTo>
                    <a:pt x="1131" y="140"/>
                  </a:lnTo>
                  <a:lnTo>
                    <a:pt x="1130" y="142"/>
                  </a:lnTo>
                  <a:lnTo>
                    <a:pt x="1128" y="146"/>
                  </a:lnTo>
                  <a:lnTo>
                    <a:pt x="1127" y="149"/>
                  </a:lnTo>
                  <a:lnTo>
                    <a:pt x="1125" y="150"/>
                  </a:lnTo>
                  <a:lnTo>
                    <a:pt x="1122" y="149"/>
                  </a:lnTo>
                  <a:lnTo>
                    <a:pt x="1118" y="147"/>
                  </a:lnTo>
                  <a:lnTo>
                    <a:pt x="1115" y="146"/>
                  </a:lnTo>
                  <a:lnTo>
                    <a:pt x="1111" y="146"/>
                  </a:lnTo>
                  <a:lnTo>
                    <a:pt x="1109" y="144"/>
                  </a:lnTo>
                  <a:lnTo>
                    <a:pt x="1106" y="142"/>
                  </a:lnTo>
                  <a:lnTo>
                    <a:pt x="1102" y="141"/>
                  </a:lnTo>
                  <a:lnTo>
                    <a:pt x="1100" y="140"/>
                  </a:lnTo>
                  <a:lnTo>
                    <a:pt x="1097" y="138"/>
                  </a:lnTo>
                  <a:lnTo>
                    <a:pt x="1094" y="137"/>
                  </a:lnTo>
                  <a:lnTo>
                    <a:pt x="1092" y="134"/>
                  </a:lnTo>
                  <a:lnTo>
                    <a:pt x="1089" y="133"/>
                  </a:lnTo>
                  <a:lnTo>
                    <a:pt x="1087" y="132"/>
                  </a:lnTo>
                  <a:lnTo>
                    <a:pt x="1084" y="129"/>
                  </a:lnTo>
                  <a:lnTo>
                    <a:pt x="1081" y="128"/>
                  </a:lnTo>
                  <a:lnTo>
                    <a:pt x="1079" y="127"/>
                  </a:lnTo>
                  <a:lnTo>
                    <a:pt x="1076" y="125"/>
                  </a:lnTo>
                  <a:lnTo>
                    <a:pt x="1073" y="123"/>
                  </a:lnTo>
                  <a:lnTo>
                    <a:pt x="1070" y="121"/>
                  </a:lnTo>
                  <a:lnTo>
                    <a:pt x="1067" y="121"/>
                  </a:lnTo>
                  <a:lnTo>
                    <a:pt x="1063" y="121"/>
                  </a:lnTo>
                  <a:lnTo>
                    <a:pt x="1059" y="123"/>
                  </a:lnTo>
                  <a:lnTo>
                    <a:pt x="1058" y="125"/>
                  </a:lnTo>
                  <a:lnTo>
                    <a:pt x="1055" y="127"/>
                  </a:lnTo>
                  <a:lnTo>
                    <a:pt x="1053" y="129"/>
                  </a:lnTo>
                  <a:lnTo>
                    <a:pt x="1051" y="132"/>
                  </a:lnTo>
                  <a:lnTo>
                    <a:pt x="1049" y="133"/>
                  </a:lnTo>
                  <a:lnTo>
                    <a:pt x="1046" y="136"/>
                  </a:lnTo>
                  <a:lnTo>
                    <a:pt x="1043" y="137"/>
                  </a:lnTo>
                  <a:lnTo>
                    <a:pt x="1041" y="138"/>
                  </a:lnTo>
                  <a:lnTo>
                    <a:pt x="1038" y="140"/>
                  </a:lnTo>
                  <a:lnTo>
                    <a:pt x="1036" y="141"/>
                  </a:lnTo>
                  <a:lnTo>
                    <a:pt x="1033" y="142"/>
                  </a:lnTo>
                  <a:lnTo>
                    <a:pt x="1030" y="145"/>
                  </a:lnTo>
                  <a:lnTo>
                    <a:pt x="1030" y="149"/>
                  </a:lnTo>
                  <a:lnTo>
                    <a:pt x="1030" y="151"/>
                  </a:lnTo>
                  <a:lnTo>
                    <a:pt x="1032" y="155"/>
                  </a:lnTo>
                  <a:lnTo>
                    <a:pt x="1032" y="159"/>
                  </a:lnTo>
                  <a:lnTo>
                    <a:pt x="1032" y="163"/>
                  </a:lnTo>
                  <a:lnTo>
                    <a:pt x="1030" y="167"/>
                  </a:lnTo>
                  <a:lnTo>
                    <a:pt x="1029" y="170"/>
                  </a:lnTo>
                  <a:lnTo>
                    <a:pt x="1026" y="171"/>
                  </a:lnTo>
                  <a:lnTo>
                    <a:pt x="1024" y="172"/>
                  </a:lnTo>
                  <a:lnTo>
                    <a:pt x="1021" y="176"/>
                  </a:lnTo>
                  <a:lnTo>
                    <a:pt x="1016" y="187"/>
                  </a:lnTo>
                  <a:lnTo>
                    <a:pt x="1012" y="197"/>
                  </a:lnTo>
                  <a:lnTo>
                    <a:pt x="1007" y="208"/>
                  </a:lnTo>
                  <a:lnTo>
                    <a:pt x="1001" y="218"/>
                  </a:lnTo>
                  <a:lnTo>
                    <a:pt x="996" y="229"/>
                  </a:lnTo>
                  <a:lnTo>
                    <a:pt x="999" y="231"/>
                  </a:lnTo>
                  <a:lnTo>
                    <a:pt x="1008" y="243"/>
                  </a:lnTo>
                  <a:lnTo>
                    <a:pt x="1017" y="254"/>
                  </a:lnTo>
                  <a:lnTo>
                    <a:pt x="1026" y="264"/>
                  </a:lnTo>
                  <a:lnTo>
                    <a:pt x="1034" y="276"/>
                  </a:lnTo>
                  <a:lnTo>
                    <a:pt x="1037" y="277"/>
                  </a:lnTo>
                  <a:lnTo>
                    <a:pt x="1039" y="278"/>
                  </a:lnTo>
                  <a:lnTo>
                    <a:pt x="1043" y="280"/>
                  </a:lnTo>
                  <a:lnTo>
                    <a:pt x="1046" y="281"/>
                  </a:lnTo>
                  <a:lnTo>
                    <a:pt x="1049" y="282"/>
                  </a:lnTo>
                  <a:lnTo>
                    <a:pt x="1051" y="284"/>
                  </a:lnTo>
                  <a:lnTo>
                    <a:pt x="1055" y="285"/>
                  </a:lnTo>
                  <a:lnTo>
                    <a:pt x="1058" y="288"/>
                  </a:lnTo>
                  <a:lnTo>
                    <a:pt x="1059" y="290"/>
                  </a:lnTo>
                  <a:lnTo>
                    <a:pt x="1059" y="293"/>
                  </a:lnTo>
                  <a:lnTo>
                    <a:pt x="1059" y="297"/>
                  </a:lnTo>
                  <a:lnTo>
                    <a:pt x="1060" y="301"/>
                  </a:lnTo>
                  <a:lnTo>
                    <a:pt x="1059" y="305"/>
                  </a:lnTo>
                  <a:lnTo>
                    <a:pt x="1059" y="309"/>
                  </a:lnTo>
                  <a:lnTo>
                    <a:pt x="1059" y="312"/>
                  </a:lnTo>
                  <a:lnTo>
                    <a:pt x="1058" y="316"/>
                  </a:lnTo>
                  <a:lnTo>
                    <a:pt x="1058" y="320"/>
                  </a:lnTo>
                  <a:lnTo>
                    <a:pt x="1056" y="324"/>
                  </a:lnTo>
                  <a:lnTo>
                    <a:pt x="1056" y="328"/>
                  </a:lnTo>
                  <a:lnTo>
                    <a:pt x="1055" y="331"/>
                  </a:lnTo>
                  <a:lnTo>
                    <a:pt x="1054" y="335"/>
                  </a:lnTo>
                  <a:lnTo>
                    <a:pt x="1053" y="337"/>
                  </a:lnTo>
                  <a:lnTo>
                    <a:pt x="1051" y="340"/>
                  </a:lnTo>
                  <a:lnTo>
                    <a:pt x="1049" y="343"/>
                  </a:lnTo>
                  <a:lnTo>
                    <a:pt x="1045" y="343"/>
                  </a:lnTo>
                  <a:lnTo>
                    <a:pt x="1041" y="343"/>
                  </a:lnTo>
                  <a:lnTo>
                    <a:pt x="1037" y="343"/>
                  </a:lnTo>
                  <a:lnTo>
                    <a:pt x="1034" y="344"/>
                  </a:lnTo>
                  <a:lnTo>
                    <a:pt x="1033" y="345"/>
                  </a:lnTo>
                  <a:lnTo>
                    <a:pt x="1032" y="345"/>
                  </a:lnTo>
                  <a:lnTo>
                    <a:pt x="1029" y="348"/>
                  </a:lnTo>
                  <a:lnTo>
                    <a:pt x="1026" y="350"/>
                  </a:lnTo>
                  <a:lnTo>
                    <a:pt x="1025" y="353"/>
                  </a:lnTo>
                  <a:lnTo>
                    <a:pt x="1025" y="354"/>
                  </a:lnTo>
                  <a:lnTo>
                    <a:pt x="1024" y="354"/>
                  </a:lnTo>
                  <a:lnTo>
                    <a:pt x="1022" y="358"/>
                  </a:lnTo>
                  <a:lnTo>
                    <a:pt x="1021" y="361"/>
                  </a:lnTo>
                  <a:lnTo>
                    <a:pt x="1021" y="366"/>
                  </a:lnTo>
                  <a:lnTo>
                    <a:pt x="1021" y="370"/>
                  </a:lnTo>
                  <a:lnTo>
                    <a:pt x="1021" y="374"/>
                  </a:lnTo>
                  <a:lnTo>
                    <a:pt x="1022" y="378"/>
                  </a:lnTo>
                  <a:lnTo>
                    <a:pt x="1021" y="382"/>
                  </a:lnTo>
                  <a:lnTo>
                    <a:pt x="1021" y="386"/>
                  </a:lnTo>
                  <a:lnTo>
                    <a:pt x="1021" y="390"/>
                  </a:lnTo>
                  <a:lnTo>
                    <a:pt x="1021" y="394"/>
                  </a:lnTo>
                  <a:lnTo>
                    <a:pt x="1020" y="398"/>
                  </a:lnTo>
                  <a:lnTo>
                    <a:pt x="1020" y="399"/>
                  </a:lnTo>
                  <a:lnTo>
                    <a:pt x="1020" y="401"/>
                  </a:lnTo>
                  <a:lnTo>
                    <a:pt x="1020" y="407"/>
                  </a:lnTo>
                  <a:lnTo>
                    <a:pt x="1020" y="411"/>
                  </a:lnTo>
                  <a:lnTo>
                    <a:pt x="1019" y="415"/>
                  </a:lnTo>
                  <a:lnTo>
                    <a:pt x="1019" y="417"/>
                  </a:lnTo>
                  <a:lnTo>
                    <a:pt x="1017" y="421"/>
                  </a:lnTo>
                  <a:lnTo>
                    <a:pt x="1016" y="424"/>
                  </a:lnTo>
                  <a:lnTo>
                    <a:pt x="1015" y="428"/>
                  </a:lnTo>
                  <a:lnTo>
                    <a:pt x="1013" y="430"/>
                  </a:lnTo>
                  <a:lnTo>
                    <a:pt x="1012" y="433"/>
                  </a:lnTo>
                  <a:lnTo>
                    <a:pt x="1009" y="434"/>
                  </a:lnTo>
                  <a:lnTo>
                    <a:pt x="1008" y="437"/>
                  </a:lnTo>
                  <a:lnTo>
                    <a:pt x="1005" y="439"/>
                  </a:lnTo>
                  <a:lnTo>
                    <a:pt x="1003" y="441"/>
                  </a:lnTo>
                  <a:lnTo>
                    <a:pt x="1001" y="443"/>
                  </a:lnTo>
                  <a:lnTo>
                    <a:pt x="999" y="445"/>
                  </a:lnTo>
                  <a:lnTo>
                    <a:pt x="996" y="447"/>
                  </a:lnTo>
                  <a:lnTo>
                    <a:pt x="994" y="449"/>
                  </a:lnTo>
                  <a:lnTo>
                    <a:pt x="991" y="451"/>
                  </a:lnTo>
                  <a:lnTo>
                    <a:pt x="990" y="454"/>
                  </a:lnTo>
                  <a:lnTo>
                    <a:pt x="990" y="458"/>
                  </a:lnTo>
                  <a:lnTo>
                    <a:pt x="988" y="462"/>
                  </a:lnTo>
                  <a:lnTo>
                    <a:pt x="987" y="464"/>
                  </a:lnTo>
                  <a:lnTo>
                    <a:pt x="986" y="467"/>
                  </a:lnTo>
                  <a:lnTo>
                    <a:pt x="984" y="470"/>
                  </a:lnTo>
                  <a:lnTo>
                    <a:pt x="982" y="472"/>
                  </a:lnTo>
                  <a:lnTo>
                    <a:pt x="981" y="473"/>
                  </a:lnTo>
                  <a:lnTo>
                    <a:pt x="978" y="476"/>
                  </a:lnTo>
                  <a:lnTo>
                    <a:pt x="977" y="479"/>
                  </a:lnTo>
                  <a:lnTo>
                    <a:pt x="974" y="481"/>
                  </a:lnTo>
                  <a:lnTo>
                    <a:pt x="971" y="483"/>
                  </a:lnTo>
                  <a:lnTo>
                    <a:pt x="970" y="485"/>
                  </a:lnTo>
                  <a:lnTo>
                    <a:pt x="967" y="488"/>
                  </a:lnTo>
                  <a:lnTo>
                    <a:pt x="966" y="489"/>
                  </a:lnTo>
                  <a:lnTo>
                    <a:pt x="964" y="492"/>
                  </a:lnTo>
                  <a:lnTo>
                    <a:pt x="962" y="494"/>
                  </a:lnTo>
                  <a:lnTo>
                    <a:pt x="960" y="494"/>
                  </a:lnTo>
                  <a:lnTo>
                    <a:pt x="956" y="493"/>
                  </a:lnTo>
                  <a:lnTo>
                    <a:pt x="953" y="490"/>
                  </a:lnTo>
                  <a:lnTo>
                    <a:pt x="950" y="490"/>
                  </a:lnTo>
                  <a:lnTo>
                    <a:pt x="948" y="488"/>
                  </a:lnTo>
                  <a:lnTo>
                    <a:pt x="947" y="488"/>
                  </a:lnTo>
                  <a:lnTo>
                    <a:pt x="944" y="488"/>
                  </a:lnTo>
                  <a:lnTo>
                    <a:pt x="940" y="487"/>
                  </a:lnTo>
                  <a:lnTo>
                    <a:pt x="936" y="487"/>
                  </a:lnTo>
                  <a:lnTo>
                    <a:pt x="932" y="487"/>
                  </a:lnTo>
                  <a:lnTo>
                    <a:pt x="928" y="487"/>
                  </a:lnTo>
                  <a:lnTo>
                    <a:pt x="923" y="489"/>
                  </a:lnTo>
                  <a:lnTo>
                    <a:pt x="912" y="493"/>
                  </a:lnTo>
                  <a:lnTo>
                    <a:pt x="901" y="497"/>
                  </a:lnTo>
                  <a:lnTo>
                    <a:pt x="890" y="501"/>
                  </a:lnTo>
                  <a:lnTo>
                    <a:pt x="880" y="504"/>
                  </a:lnTo>
                  <a:lnTo>
                    <a:pt x="868" y="507"/>
                  </a:lnTo>
                  <a:lnTo>
                    <a:pt x="861" y="510"/>
                  </a:lnTo>
                  <a:lnTo>
                    <a:pt x="857" y="511"/>
                  </a:lnTo>
                  <a:lnTo>
                    <a:pt x="856" y="511"/>
                  </a:lnTo>
                  <a:lnTo>
                    <a:pt x="854" y="514"/>
                  </a:lnTo>
                  <a:lnTo>
                    <a:pt x="852" y="515"/>
                  </a:lnTo>
                  <a:lnTo>
                    <a:pt x="850" y="518"/>
                  </a:lnTo>
                  <a:lnTo>
                    <a:pt x="848" y="521"/>
                  </a:lnTo>
                  <a:lnTo>
                    <a:pt x="847" y="524"/>
                  </a:lnTo>
                  <a:lnTo>
                    <a:pt x="846" y="527"/>
                  </a:lnTo>
                  <a:lnTo>
                    <a:pt x="844" y="530"/>
                  </a:lnTo>
                  <a:lnTo>
                    <a:pt x="843" y="534"/>
                  </a:lnTo>
                  <a:lnTo>
                    <a:pt x="843" y="536"/>
                  </a:lnTo>
                  <a:lnTo>
                    <a:pt x="842" y="540"/>
                  </a:lnTo>
                  <a:lnTo>
                    <a:pt x="842" y="544"/>
                  </a:lnTo>
                  <a:lnTo>
                    <a:pt x="842" y="548"/>
                  </a:lnTo>
                  <a:lnTo>
                    <a:pt x="843" y="552"/>
                  </a:lnTo>
                  <a:lnTo>
                    <a:pt x="844" y="555"/>
                  </a:lnTo>
                  <a:lnTo>
                    <a:pt x="846" y="557"/>
                  </a:lnTo>
                  <a:lnTo>
                    <a:pt x="846" y="561"/>
                  </a:lnTo>
                  <a:lnTo>
                    <a:pt x="847" y="564"/>
                  </a:lnTo>
                  <a:lnTo>
                    <a:pt x="848" y="566"/>
                  </a:lnTo>
                  <a:lnTo>
                    <a:pt x="851" y="569"/>
                  </a:lnTo>
                  <a:lnTo>
                    <a:pt x="852" y="572"/>
                  </a:lnTo>
                  <a:lnTo>
                    <a:pt x="854" y="576"/>
                  </a:lnTo>
                  <a:lnTo>
                    <a:pt x="855" y="578"/>
                  </a:lnTo>
                  <a:lnTo>
                    <a:pt x="855" y="581"/>
                  </a:lnTo>
                  <a:lnTo>
                    <a:pt x="857" y="583"/>
                  </a:lnTo>
                  <a:lnTo>
                    <a:pt x="859" y="586"/>
                  </a:lnTo>
                  <a:lnTo>
                    <a:pt x="860" y="589"/>
                  </a:lnTo>
                  <a:lnTo>
                    <a:pt x="861" y="591"/>
                  </a:lnTo>
                  <a:lnTo>
                    <a:pt x="861" y="594"/>
                  </a:lnTo>
                  <a:lnTo>
                    <a:pt x="854" y="602"/>
                  </a:lnTo>
                  <a:lnTo>
                    <a:pt x="843" y="612"/>
                  </a:lnTo>
                  <a:lnTo>
                    <a:pt x="834" y="623"/>
                  </a:lnTo>
                  <a:lnTo>
                    <a:pt x="833" y="621"/>
                  </a:lnTo>
                  <a:lnTo>
                    <a:pt x="830" y="620"/>
                  </a:lnTo>
                  <a:lnTo>
                    <a:pt x="827" y="617"/>
                  </a:lnTo>
                  <a:lnTo>
                    <a:pt x="825" y="616"/>
                  </a:lnTo>
                  <a:lnTo>
                    <a:pt x="821" y="615"/>
                  </a:lnTo>
                  <a:lnTo>
                    <a:pt x="818" y="615"/>
                  </a:lnTo>
                  <a:lnTo>
                    <a:pt x="814" y="615"/>
                  </a:lnTo>
                  <a:lnTo>
                    <a:pt x="812" y="615"/>
                  </a:lnTo>
                  <a:lnTo>
                    <a:pt x="808" y="616"/>
                  </a:lnTo>
                  <a:lnTo>
                    <a:pt x="805" y="619"/>
                  </a:lnTo>
                  <a:lnTo>
                    <a:pt x="804" y="620"/>
                  </a:lnTo>
                  <a:lnTo>
                    <a:pt x="800" y="623"/>
                  </a:lnTo>
                  <a:lnTo>
                    <a:pt x="799" y="625"/>
                  </a:lnTo>
                  <a:lnTo>
                    <a:pt x="797" y="628"/>
                  </a:lnTo>
                  <a:lnTo>
                    <a:pt x="796" y="631"/>
                  </a:lnTo>
                  <a:lnTo>
                    <a:pt x="796" y="634"/>
                  </a:lnTo>
                  <a:lnTo>
                    <a:pt x="795" y="638"/>
                  </a:lnTo>
                  <a:lnTo>
                    <a:pt x="796" y="642"/>
                  </a:lnTo>
                  <a:lnTo>
                    <a:pt x="797" y="645"/>
                  </a:lnTo>
                  <a:lnTo>
                    <a:pt x="799" y="648"/>
                  </a:lnTo>
                  <a:lnTo>
                    <a:pt x="800" y="649"/>
                  </a:lnTo>
                  <a:lnTo>
                    <a:pt x="797" y="654"/>
                  </a:lnTo>
                  <a:lnTo>
                    <a:pt x="788" y="665"/>
                  </a:lnTo>
                  <a:lnTo>
                    <a:pt x="780" y="675"/>
                  </a:lnTo>
                  <a:lnTo>
                    <a:pt x="772" y="686"/>
                  </a:lnTo>
                  <a:lnTo>
                    <a:pt x="765" y="695"/>
                  </a:lnTo>
                  <a:lnTo>
                    <a:pt x="757" y="705"/>
                  </a:lnTo>
                  <a:lnTo>
                    <a:pt x="744" y="708"/>
                  </a:lnTo>
                  <a:lnTo>
                    <a:pt x="742" y="710"/>
                  </a:lnTo>
                  <a:lnTo>
                    <a:pt x="737" y="721"/>
                  </a:lnTo>
                  <a:lnTo>
                    <a:pt x="731" y="731"/>
                  </a:lnTo>
                  <a:lnTo>
                    <a:pt x="725" y="742"/>
                  </a:lnTo>
                  <a:lnTo>
                    <a:pt x="725" y="746"/>
                  </a:lnTo>
                  <a:lnTo>
                    <a:pt x="725" y="750"/>
                  </a:lnTo>
                  <a:lnTo>
                    <a:pt x="727" y="752"/>
                  </a:lnTo>
                  <a:lnTo>
                    <a:pt x="728" y="756"/>
                  </a:lnTo>
                  <a:lnTo>
                    <a:pt x="729" y="759"/>
                  </a:lnTo>
                  <a:lnTo>
                    <a:pt x="731" y="761"/>
                  </a:lnTo>
                  <a:lnTo>
                    <a:pt x="732" y="764"/>
                  </a:lnTo>
                  <a:lnTo>
                    <a:pt x="733" y="767"/>
                  </a:lnTo>
                  <a:lnTo>
                    <a:pt x="734" y="771"/>
                  </a:lnTo>
                  <a:lnTo>
                    <a:pt x="736" y="773"/>
                  </a:lnTo>
                  <a:lnTo>
                    <a:pt x="737" y="776"/>
                  </a:lnTo>
                  <a:lnTo>
                    <a:pt x="738" y="778"/>
                  </a:lnTo>
                  <a:lnTo>
                    <a:pt x="740" y="782"/>
                  </a:lnTo>
                  <a:lnTo>
                    <a:pt x="741" y="785"/>
                  </a:lnTo>
                  <a:lnTo>
                    <a:pt x="741" y="789"/>
                  </a:lnTo>
                  <a:lnTo>
                    <a:pt x="741" y="793"/>
                  </a:lnTo>
                  <a:lnTo>
                    <a:pt x="741" y="795"/>
                  </a:lnTo>
                  <a:lnTo>
                    <a:pt x="740" y="799"/>
                  </a:lnTo>
                  <a:lnTo>
                    <a:pt x="740" y="803"/>
                  </a:lnTo>
                  <a:lnTo>
                    <a:pt x="740" y="807"/>
                  </a:lnTo>
                  <a:lnTo>
                    <a:pt x="740" y="811"/>
                  </a:lnTo>
                  <a:lnTo>
                    <a:pt x="740" y="816"/>
                  </a:lnTo>
                  <a:lnTo>
                    <a:pt x="740" y="820"/>
                  </a:lnTo>
                  <a:lnTo>
                    <a:pt x="741" y="823"/>
                  </a:lnTo>
                  <a:lnTo>
                    <a:pt x="741" y="827"/>
                  </a:lnTo>
                  <a:lnTo>
                    <a:pt x="741" y="831"/>
                  </a:lnTo>
                  <a:lnTo>
                    <a:pt x="742" y="833"/>
                  </a:lnTo>
                  <a:lnTo>
                    <a:pt x="744" y="836"/>
                  </a:lnTo>
                  <a:lnTo>
                    <a:pt x="744" y="840"/>
                  </a:lnTo>
                  <a:lnTo>
                    <a:pt x="744" y="845"/>
                  </a:lnTo>
                  <a:lnTo>
                    <a:pt x="742" y="848"/>
                  </a:lnTo>
                  <a:lnTo>
                    <a:pt x="740" y="849"/>
                  </a:lnTo>
                  <a:lnTo>
                    <a:pt x="737" y="852"/>
                  </a:lnTo>
                  <a:lnTo>
                    <a:pt x="734" y="853"/>
                  </a:lnTo>
                  <a:lnTo>
                    <a:pt x="732" y="856"/>
                  </a:lnTo>
                  <a:lnTo>
                    <a:pt x="731" y="857"/>
                  </a:lnTo>
                  <a:lnTo>
                    <a:pt x="728" y="860"/>
                  </a:lnTo>
                  <a:lnTo>
                    <a:pt x="728" y="864"/>
                  </a:lnTo>
                  <a:lnTo>
                    <a:pt x="727" y="866"/>
                  </a:lnTo>
                  <a:lnTo>
                    <a:pt x="725" y="870"/>
                  </a:lnTo>
                  <a:lnTo>
                    <a:pt x="724" y="873"/>
                  </a:lnTo>
                  <a:lnTo>
                    <a:pt x="723" y="875"/>
                  </a:lnTo>
                  <a:lnTo>
                    <a:pt x="723" y="879"/>
                  </a:lnTo>
                  <a:lnTo>
                    <a:pt x="721" y="883"/>
                  </a:lnTo>
                  <a:lnTo>
                    <a:pt x="721" y="887"/>
                  </a:lnTo>
                  <a:lnTo>
                    <a:pt x="720" y="891"/>
                  </a:lnTo>
                  <a:lnTo>
                    <a:pt x="719" y="894"/>
                  </a:lnTo>
                  <a:lnTo>
                    <a:pt x="719" y="898"/>
                  </a:lnTo>
                  <a:lnTo>
                    <a:pt x="719" y="901"/>
                  </a:lnTo>
                  <a:lnTo>
                    <a:pt x="716" y="904"/>
                  </a:lnTo>
                  <a:lnTo>
                    <a:pt x="716" y="908"/>
                  </a:lnTo>
                  <a:lnTo>
                    <a:pt x="715" y="911"/>
                  </a:lnTo>
                  <a:lnTo>
                    <a:pt x="713" y="913"/>
                  </a:lnTo>
                  <a:lnTo>
                    <a:pt x="712" y="916"/>
                  </a:lnTo>
                  <a:lnTo>
                    <a:pt x="710" y="920"/>
                  </a:lnTo>
                  <a:lnTo>
                    <a:pt x="710" y="922"/>
                  </a:lnTo>
                  <a:lnTo>
                    <a:pt x="708" y="926"/>
                  </a:lnTo>
                  <a:lnTo>
                    <a:pt x="707" y="929"/>
                  </a:lnTo>
                  <a:lnTo>
                    <a:pt x="706" y="932"/>
                  </a:lnTo>
                  <a:lnTo>
                    <a:pt x="704" y="936"/>
                  </a:lnTo>
                  <a:lnTo>
                    <a:pt x="703" y="938"/>
                  </a:lnTo>
                  <a:lnTo>
                    <a:pt x="702" y="942"/>
                  </a:lnTo>
                  <a:lnTo>
                    <a:pt x="702" y="945"/>
                  </a:lnTo>
                  <a:lnTo>
                    <a:pt x="700" y="947"/>
                  </a:lnTo>
                  <a:lnTo>
                    <a:pt x="699" y="951"/>
                  </a:lnTo>
                  <a:lnTo>
                    <a:pt x="698" y="954"/>
                  </a:lnTo>
                  <a:lnTo>
                    <a:pt x="696" y="958"/>
                  </a:lnTo>
                  <a:lnTo>
                    <a:pt x="695" y="958"/>
                  </a:lnTo>
                  <a:lnTo>
                    <a:pt x="685" y="962"/>
                  </a:lnTo>
                  <a:lnTo>
                    <a:pt x="674" y="964"/>
                  </a:lnTo>
                  <a:lnTo>
                    <a:pt x="664" y="967"/>
                  </a:lnTo>
                  <a:lnTo>
                    <a:pt x="652" y="971"/>
                  </a:lnTo>
                  <a:lnTo>
                    <a:pt x="641" y="973"/>
                  </a:lnTo>
                  <a:lnTo>
                    <a:pt x="639" y="975"/>
                  </a:lnTo>
                  <a:lnTo>
                    <a:pt x="631" y="976"/>
                  </a:lnTo>
                  <a:lnTo>
                    <a:pt x="618" y="963"/>
                  </a:lnTo>
                  <a:lnTo>
                    <a:pt x="613" y="964"/>
                  </a:lnTo>
                  <a:lnTo>
                    <a:pt x="602" y="964"/>
                  </a:lnTo>
                  <a:lnTo>
                    <a:pt x="590" y="966"/>
                  </a:lnTo>
                  <a:lnTo>
                    <a:pt x="580" y="966"/>
                  </a:lnTo>
                  <a:lnTo>
                    <a:pt x="577" y="968"/>
                  </a:lnTo>
                  <a:lnTo>
                    <a:pt x="575" y="970"/>
                  </a:lnTo>
                  <a:lnTo>
                    <a:pt x="572" y="972"/>
                  </a:lnTo>
                  <a:lnTo>
                    <a:pt x="571" y="973"/>
                  </a:lnTo>
                  <a:lnTo>
                    <a:pt x="568" y="976"/>
                  </a:lnTo>
                  <a:lnTo>
                    <a:pt x="566" y="977"/>
                  </a:lnTo>
                  <a:lnTo>
                    <a:pt x="563" y="980"/>
                  </a:lnTo>
                  <a:lnTo>
                    <a:pt x="560" y="980"/>
                  </a:lnTo>
                  <a:lnTo>
                    <a:pt x="556" y="980"/>
                  </a:lnTo>
                  <a:lnTo>
                    <a:pt x="552" y="980"/>
                  </a:lnTo>
                  <a:lnTo>
                    <a:pt x="549" y="980"/>
                  </a:lnTo>
                  <a:lnTo>
                    <a:pt x="545" y="979"/>
                  </a:lnTo>
                  <a:lnTo>
                    <a:pt x="541" y="979"/>
                  </a:lnTo>
                  <a:lnTo>
                    <a:pt x="537" y="977"/>
                  </a:lnTo>
                  <a:lnTo>
                    <a:pt x="534" y="976"/>
                  </a:lnTo>
                  <a:lnTo>
                    <a:pt x="530" y="975"/>
                  </a:lnTo>
                  <a:lnTo>
                    <a:pt x="528" y="975"/>
                  </a:lnTo>
                  <a:lnTo>
                    <a:pt x="524" y="973"/>
                  </a:lnTo>
                  <a:lnTo>
                    <a:pt x="521" y="975"/>
                  </a:lnTo>
                  <a:lnTo>
                    <a:pt x="518" y="976"/>
                  </a:lnTo>
                  <a:lnTo>
                    <a:pt x="515" y="977"/>
                  </a:lnTo>
                  <a:lnTo>
                    <a:pt x="512" y="979"/>
                  </a:lnTo>
                  <a:lnTo>
                    <a:pt x="507" y="976"/>
                  </a:lnTo>
                  <a:lnTo>
                    <a:pt x="508" y="979"/>
                  </a:lnTo>
                  <a:lnTo>
                    <a:pt x="508" y="983"/>
                  </a:lnTo>
                  <a:lnTo>
                    <a:pt x="509" y="987"/>
                  </a:lnTo>
                  <a:lnTo>
                    <a:pt x="508" y="989"/>
                  </a:lnTo>
                  <a:lnTo>
                    <a:pt x="507" y="993"/>
                  </a:lnTo>
                  <a:lnTo>
                    <a:pt x="507" y="996"/>
                  </a:lnTo>
                  <a:lnTo>
                    <a:pt x="508" y="998"/>
                  </a:lnTo>
                  <a:lnTo>
                    <a:pt x="507" y="1001"/>
                  </a:lnTo>
                  <a:lnTo>
                    <a:pt x="505" y="1004"/>
                  </a:lnTo>
                  <a:lnTo>
                    <a:pt x="505" y="1006"/>
                  </a:lnTo>
                  <a:lnTo>
                    <a:pt x="508" y="1009"/>
                  </a:lnTo>
                  <a:lnTo>
                    <a:pt x="509" y="1011"/>
                  </a:lnTo>
                  <a:lnTo>
                    <a:pt x="508" y="1014"/>
                  </a:lnTo>
                  <a:lnTo>
                    <a:pt x="508" y="1015"/>
                  </a:lnTo>
                  <a:lnTo>
                    <a:pt x="507" y="1019"/>
                  </a:lnTo>
                  <a:lnTo>
                    <a:pt x="505" y="1022"/>
                  </a:lnTo>
                  <a:lnTo>
                    <a:pt x="504" y="1025"/>
                  </a:lnTo>
                  <a:lnTo>
                    <a:pt x="504" y="1028"/>
                  </a:lnTo>
                  <a:lnTo>
                    <a:pt x="503" y="1031"/>
                  </a:lnTo>
                  <a:lnTo>
                    <a:pt x="503" y="1032"/>
                  </a:lnTo>
                  <a:lnTo>
                    <a:pt x="501" y="1035"/>
                  </a:lnTo>
                  <a:lnTo>
                    <a:pt x="501" y="1039"/>
                  </a:lnTo>
                  <a:lnTo>
                    <a:pt x="503" y="1042"/>
                  </a:lnTo>
                  <a:lnTo>
                    <a:pt x="503" y="1045"/>
                  </a:lnTo>
                  <a:lnTo>
                    <a:pt x="504" y="1048"/>
                  </a:lnTo>
                  <a:lnTo>
                    <a:pt x="504" y="1053"/>
                  </a:lnTo>
                  <a:lnTo>
                    <a:pt x="503" y="1056"/>
                  </a:lnTo>
                  <a:lnTo>
                    <a:pt x="501" y="1060"/>
                  </a:lnTo>
                  <a:lnTo>
                    <a:pt x="499" y="1061"/>
                  </a:lnTo>
                  <a:lnTo>
                    <a:pt x="496" y="1062"/>
                  </a:lnTo>
                  <a:lnTo>
                    <a:pt x="494" y="1064"/>
                  </a:lnTo>
                  <a:lnTo>
                    <a:pt x="492" y="1066"/>
                  </a:lnTo>
                  <a:lnTo>
                    <a:pt x="492" y="1070"/>
                  </a:lnTo>
                  <a:lnTo>
                    <a:pt x="496" y="1070"/>
                  </a:lnTo>
                  <a:lnTo>
                    <a:pt x="500" y="1072"/>
                  </a:lnTo>
                  <a:lnTo>
                    <a:pt x="503" y="1074"/>
                  </a:lnTo>
                  <a:lnTo>
                    <a:pt x="503" y="1077"/>
                  </a:lnTo>
                  <a:lnTo>
                    <a:pt x="503" y="1078"/>
                  </a:lnTo>
                  <a:lnTo>
                    <a:pt x="503" y="1081"/>
                  </a:lnTo>
                  <a:lnTo>
                    <a:pt x="503" y="1085"/>
                  </a:lnTo>
                  <a:lnTo>
                    <a:pt x="501" y="1089"/>
                  </a:lnTo>
                  <a:lnTo>
                    <a:pt x="500" y="1091"/>
                  </a:lnTo>
                  <a:lnTo>
                    <a:pt x="497" y="1094"/>
                  </a:lnTo>
                  <a:lnTo>
                    <a:pt x="495" y="1095"/>
                  </a:lnTo>
                  <a:lnTo>
                    <a:pt x="494" y="1098"/>
                  </a:lnTo>
                  <a:lnTo>
                    <a:pt x="494" y="1102"/>
                  </a:lnTo>
                  <a:lnTo>
                    <a:pt x="494" y="1107"/>
                  </a:lnTo>
                  <a:lnTo>
                    <a:pt x="492" y="1110"/>
                  </a:lnTo>
                  <a:lnTo>
                    <a:pt x="492" y="1114"/>
                  </a:lnTo>
                  <a:lnTo>
                    <a:pt x="494" y="1117"/>
                  </a:lnTo>
                  <a:lnTo>
                    <a:pt x="494" y="1120"/>
                  </a:lnTo>
                  <a:lnTo>
                    <a:pt x="496" y="1123"/>
                  </a:lnTo>
                  <a:lnTo>
                    <a:pt x="497" y="1127"/>
                  </a:lnTo>
                  <a:lnTo>
                    <a:pt x="497" y="1129"/>
                  </a:lnTo>
                  <a:lnTo>
                    <a:pt x="495" y="1132"/>
                  </a:lnTo>
                  <a:lnTo>
                    <a:pt x="494" y="1134"/>
                  </a:lnTo>
                  <a:lnTo>
                    <a:pt x="490" y="1136"/>
                  </a:lnTo>
                  <a:lnTo>
                    <a:pt x="487" y="1136"/>
                  </a:lnTo>
                  <a:lnTo>
                    <a:pt x="484" y="1138"/>
                  </a:lnTo>
                  <a:lnTo>
                    <a:pt x="482" y="1140"/>
                  </a:lnTo>
                  <a:lnTo>
                    <a:pt x="480" y="1141"/>
                  </a:lnTo>
                  <a:lnTo>
                    <a:pt x="479" y="1142"/>
                  </a:lnTo>
                  <a:lnTo>
                    <a:pt x="478" y="1145"/>
                  </a:lnTo>
                  <a:lnTo>
                    <a:pt x="478" y="1149"/>
                  </a:lnTo>
                  <a:lnTo>
                    <a:pt x="478" y="1152"/>
                  </a:lnTo>
                  <a:lnTo>
                    <a:pt x="479" y="1153"/>
                  </a:lnTo>
                  <a:lnTo>
                    <a:pt x="137" y="1159"/>
                  </a:lnTo>
                  <a:lnTo>
                    <a:pt x="139" y="1154"/>
                  </a:lnTo>
                  <a:lnTo>
                    <a:pt x="144" y="1146"/>
                  </a:lnTo>
                  <a:lnTo>
                    <a:pt x="148" y="1140"/>
                  </a:lnTo>
                  <a:lnTo>
                    <a:pt x="148" y="1131"/>
                  </a:lnTo>
                  <a:lnTo>
                    <a:pt x="151" y="1125"/>
                  </a:lnTo>
                  <a:lnTo>
                    <a:pt x="153" y="1117"/>
                  </a:lnTo>
                  <a:lnTo>
                    <a:pt x="158" y="1106"/>
                  </a:lnTo>
                  <a:lnTo>
                    <a:pt x="162" y="1094"/>
                  </a:lnTo>
                  <a:lnTo>
                    <a:pt x="169" y="1086"/>
                  </a:lnTo>
                  <a:lnTo>
                    <a:pt x="170" y="1082"/>
                  </a:lnTo>
                  <a:lnTo>
                    <a:pt x="168" y="1076"/>
                  </a:lnTo>
                  <a:lnTo>
                    <a:pt x="162" y="1078"/>
                  </a:lnTo>
                  <a:lnTo>
                    <a:pt x="158" y="1078"/>
                  </a:lnTo>
                  <a:lnTo>
                    <a:pt x="151" y="1080"/>
                  </a:lnTo>
                  <a:lnTo>
                    <a:pt x="145" y="1073"/>
                  </a:lnTo>
                  <a:lnTo>
                    <a:pt x="148" y="1068"/>
                  </a:lnTo>
                  <a:lnTo>
                    <a:pt x="152" y="1062"/>
                  </a:lnTo>
                  <a:lnTo>
                    <a:pt x="151" y="1061"/>
                  </a:lnTo>
                  <a:lnTo>
                    <a:pt x="143" y="1062"/>
                  </a:lnTo>
                  <a:lnTo>
                    <a:pt x="140" y="1048"/>
                  </a:lnTo>
                  <a:lnTo>
                    <a:pt x="137" y="1044"/>
                  </a:lnTo>
                  <a:lnTo>
                    <a:pt x="140" y="1042"/>
                  </a:lnTo>
                  <a:lnTo>
                    <a:pt x="143" y="1039"/>
                  </a:lnTo>
                  <a:lnTo>
                    <a:pt x="143" y="1034"/>
                  </a:lnTo>
                  <a:lnTo>
                    <a:pt x="145" y="1030"/>
                  </a:lnTo>
                  <a:lnTo>
                    <a:pt x="155" y="1025"/>
                  </a:lnTo>
                  <a:lnTo>
                    <a:pt x="161" y="1021"/>
                  </a:lnTo>
                  <a:lnTo>
                    <a:pt x="161" y="1018"/>
                  </a:lnTo>
                  <a:lnTo>
                    <a:pt x="157" y="1014"/>
                  </a:lnTo>
                  <a:lnTo>
                    <a:pt x="153" y="1011"/>
                  </a:lnTo>
                  <a:lnTo>
                    <a:pt x="153" y="994"/>
                  </a:lnTo>
                  <a:lnTo>
                    <a:pt x="161" y="989"/>
                  </a:lnTo>
                  <a:lnTo>
                    <a:pt x="160" y="985"/>
                  </a:lnTo>
                  <a:lnTo>
                    <a:pt x="158" y="981"/>
                  </a:lnTo>
                  <a:lnTo>
                    <a:pt x="143" y="977"/>
                  </a:lnTo>
                  <a:lnTo>
                    <a:pt x="140" y="972"/>
                  </a:lnTo>
                  <a:lnTo>
                    <a:pt x="135" y="968"/>
                  </a:lnTo>
                  <a:lnTo>
                    <a:pt x="126" y="971"/>
                  </a:lnTo>
                  <a:lnTo>
                    <a:pt x="114" y="972"/>
                  </a:lnTo>
                  <a:lnTo>
                    <a:pt x="102" y="972"/>
                  </a:lnTo>
                  <a:lnTo>
                    <a:pt x="90" y="972"/>
                  </a:lnTo>
                  <a:lnTo>
                    <a:pt x="83" y="971"/>
                  </a:lnTo>
                  <a:lnTo>
                    <a:pt x="73" y="968"/>
                  </a:lnTo>
                  <a:lnTo>
                    <a:pt x="71" y="968"/>
                  </a:lnTo>
                  <a:lnTo>
                    <a:pt x="67" y="968"/>
                  </a:lnTo>
                  <a:lnTo>
                    <a:pt x="58" y="963"/>
                  </a:lnTo>
                  <a:lnTo>
                    <a:pt x="50" y="959"/>
                  </a:lnTo>
                  <a:lnTo>
                    <a:pt x="46" y="955"/>
                  </a:lnTo>
                  <a:lnTo>
                    <a:pt x="42" y="951"/>
                  </a:lnTo>
                  <a:lnTo>
                    <a:pt x="38" y="949"/>
                  </a:lnTo>
                  <a:lnTo>
                    <a:pt x="39" y="945"/>
                  </a:lnTo>
                  <a:lnTo>
                    <a:pt x="38" y="942"/>
                  </a:lnTo>
                  <a:lnTo>
                    <a:pt x="34" y="938"/>
                  </a:lnTo>
                  <a:lnTo>
                    <a:pt x="30" y="937"/>
                  </a:lnTo>
                  <a:lnTo>
                    <a:pt x="22" y="937"/>
                  </a:lnTo>
                  <a:lnTo>
                    <a:pt x="16" y="936"/>
                  </a:lnTo>
                  <a:lnTo>
                    <a:pt x="11" y="932"/>
                  </a:lnTo>
                  <a:lnTo>
                    <a:pt x="8" y="926"/>
                  </a:lnTo>
                  <a:lnTo>
                    <a:pt x="4" y="922"/>
                  </a:lnTo>
                  <a:lnTo>
                    <a:pt x="4" y="917"/>
                  </a:lnTo>
                  <a:lnTo>
                    <a:pt x="11" y="904"/>
                  </a:lnTo>
                  <a:lnTo>
                    <a:pt x="8" y="899"/>
                  </a:lnTo>
                  <a:lnTo>
                    <a:pt x="4" y="891"/>
                  </a:lnTo>
                  <a:lnTo>
                    <a:pt x="3" y="884"/>
                  </a:lnTo>
                  <a:lnTo>
                    <a:pt x="8" y="881"/>
                  </a:lnTo>
                  <a:lnTo>
                    <a:pt x="8" y="878"/>
                  </a:lnTo>
                  <a:lnTo>
                    <a:pt x="5" y="873"/>
                  </a:lnTo>
                  <a:lnTo>
                    <a:pt x="7" y="867"/>
                  </a:lnTo>
                  <a:lnTo>
                    <a:pt x="5" y="861"/>
                  </a:lnTo>
                  <a:lnTo>
                    <a:pt x="0" y="854"/>
                  </a:lnTo>
                  <a:lnTo>
                    <a:pt x="1" y="847"/>
                  </a:lnTo>
                  <a:lnTo>
                    <a:pt x="5" y="837"/>
                  </a:lnTo>
                  <a:lnTo>
                    <a:pt x="4" y="828"/>
                  </a:lnTo>
                  <a:lnTo>
                    <a:pt x="4" y="819"/>
                  </a:lnTo>
                  <a:lnTo>
                    <a:pt x="7" y="797"/>
                  </a:lnTo>
                  <a:lnTo>
                    <a:pt x="13" y="794"/>
                  </a:lnTo>
                  <a:lnTo>
                    <a:pt x="42" y="792"/>
                  </a:lnTo>
                  <a:lnTo>
                    <a:pt x="50" y="795"/>
                  </a:lnTo>
                  <a:lnTo>
                    <a:pt x="54" y="795"/>
                  </a:lnTo>
                  <a:lnTo>
                    <a:pt x="65" y="793"/>
                  </a:lnTo>
                  <a:lnTo>
                    <a:pt x="72" y="792"/>
                  </a:lnTo>
                  <a:lnTo>
                    <a:pt x="75" y="785"/>
                  </a:lnTo>
                  <a:lnTo>
                    <a:pt x="81" y="782"/>
                  </a:lnTo>
                  <a:lnTo>
                    <a:pt x="85" y="786"/>
                  </a:lnTo>
                  <a:lnTo>
                    <a:pt x="101" y="708"/>
                  </a:lnTo>
                  <a:lnTo>
                    <a:pt x="122" y="591"/>
                  </a:lnTo>
                  <a:lnTo>
                    <a:pt x="119" y="587"/>
                  </a:lnTo>
                  <a:lnTo>
                    <a:pt x="128" y="583"/>
                  </a:lnTo>
                  <a:lnTo>
                    <a:pt x="128" y="579"/>
                  </a:lnTo>
                  <a:lnTo>
                    <a:pt x="118" y="577"/>
                  </a:lnTo>
                  <a:lnTo>
                    <a:pt x="109" y="572"/>
                  </a:lnTo>
                  <a:lnTo>
                    <a:pt x="105" y="573"/>
                  </a:lnTo>
                  <a:lnTo>
                    <a:pt x="105" y="578"/>
                  </a:lnTo>
                  <a:lnTo>
                    <a:pt x="101" y="577"/>
                  </a:lnTo>
                  <a:lnTo>
                    <a:pt x="98" y="578"/>
                  </a:lnTo>
                  <a:lnTo>
                    <a:pt x="97" y="579"/>
                  </a:lnTo>
                  <a:lnTo>
                    <a:pt x="90" y="574"/>
                  </a:lnTo>
                  <a:lnTo>
                    <a:pt x="88" y="572"/>
                  </a:lnTo>
                  <a:lnTo>
                    <a:pt x="84" y="570"/>
                  </a:lnTo>
                  <a:lnTo>
                    <a:pt x="84" y="565"/>
                  </a:lnTo>
                  <a:lnTo>
                    <a:pt x="79" y="552"/>
                  </a:lnTo>
                  <a:lnTo>
                    <a:pt x="71" y="547"/>
                  </a:lnTo>
                  <a:lnTo>
                    <a:pt x="75" y="543"/>
                  </a:lnTo>
                  <a:lnTo>
                    <a:pt x="76" y="530"/>
                  </a:lnTo>
                  <a:lnTo>
                    <a:pt x="69" y="524"/>
                  </a:lnTo>
                  <a:lnTo>
                    <a:pt x="67" y="522"/>
                  </a:lnTo>
                  <a:lnTo>
                    <a:pt x="68" y="514"/>
                  </a:lnTo>
                  <a:lnTo>
                    <a:pt x="64" y="507"/>
                  </a:lnTo>
                  <a:lnTo>
                    <a:pt x="67" y="505"/>
                  </a:lnTo>
                  <a:lnTo>
                    <a:pt x="64" y="501"/>
                  </a:lnTo>
                  <a:lnTo>
                    <a:pt x="59" y="500"/>
                  </a:lnTo>
                  <a:lnTo>
                    <a:pt x="55" y="490"/>
                  </a:lnTo>
                  <a:lnTo>
                    <a:pt x="75" y="468"/>
                  </a:lnTo>
                  <a:lnTo>
                    <a:pt x="80" y="463"/>
                  </a:lnTo>
                  <a:lnTo>
                    <a:pt x="81" y="442"/>
                  </a:lnTo>
                  <a:lnTo>
                    <a:pt x="76" y="433"/>
                  </a:lnTo>
                  <a:lnTo>
                    <a:pt x="73" y="425"/>
                  </a:lnTo>
                  <a:lnTo>
                    <a:pt x="67" y="416"/>
                  </a:lnTo>
                  <a:lnTo>
                    <a:pt x="72" y="399"/>
                  </a:lnTo>
                  <a:lnTo>
                    <a:pt x="73" y="386"/>
                  </a:lnTo>
                  <a:lnTo>
                    <a:pt x="73" y="378"/>
                  </a:lnTo>
                  <a:lnTo>
                    <a:pt x="65" y="377"/>
                  </a:lnTo>
                  <a:lnTo>
                    <a:pt x="65" y="371"/>
                  </a:lnTo>
                  <a:lnTo>
                    <a:pt x="72" y="363"/>
                  </a:lnTo>
                  <a:lnTo>
                    <a:pt x="90" y="356"/>
                  </a:lnTo>
                  <a:lnTo>
                    <a:pt x="107" y="352"/>
                  </a:lnTo>
                  <a:lnTo>
                    <a:pt x="123" y="352"/>
                  </a:lnTo>
                  <a:lnTo>
                    <a:pt x="144" y="348"/>
                  </a:lnTo>
                  <a:lnTo>
                    <a:pt x="153" y="344"/>
                  </a:lnTo>
                  <a:lnTo>
                    <a:pt x="168" y="340"/>
                  </a:lnTo>
                  <a:lnTo>
                    <a:pt x="174" y="328"/>
                  </a:lnTo>
                  <a:lnTo>
                    <a:pt x="181" y="315"/>
                  </a:lnTo>
                  <a:lnTo>
                    <a:pt x="185" y="306"/>
                  </a:lnTo>
                  <a:lnTo>
                    <a:pt x="181" y="297"/>
                  </a:lnTo>
                  <a:lnTo>
                    <a:pt x="175" y="282"/>
                  </a:lnTo>
                  <a:lnTo>
                    <a:pt x="172" y="250"/>
                  </a:lnTo>
                  <a:lnTo>
                    <a:pt x="168" y="227"/>
                  </a:lnTo>
                  <a:lnTo>
                    <a:pt x="158" y="214"/>
                  </a:lnTo>
                  <a:lnTo>
                    <a:pt x="149" y="201"/>
                  </a:lnTo>
                  <a:lnTo>
                    <a:pt x="132" y="192"/>
                  </a:lnTo>
                  <a:lnTo>
                    <a:pt x="119" y="179"/>
                  </a:lnTo>
                  <a:lnTo>
                    <a:pt x="118" y="163"/>
                  </a:lnTo>
                  <a:lnTo>
                    <a:pt x="119" y="141"/>
                  </a:lnTo>
                  <a:lnTo>
                    <a:pt x="122" y="130"/>
                  </a:lnTo>
                  <a:lnTo>
                    <a:pt x="132" y="117"/>
                  </a:lnTo>
                  <a:lnTo>
                    <a:pt x="172" y="73"/>
                  </a:lnTo>
                  <a:lnTo>
                    <a:pt x="280" y="72"/>
                  </a:lnTo>
                  <a:lnTo>
                    <a:pt x="280" y="51"/>
                  </a:lnTo>
                  <a:lnTo>
                    <a:pt x="317" y="57"/>
                  </a:lnTo>
                  <a:lnTo>
                    <a:pt x="321" y="53"/>
                  </a:lnTo>
                  <a:lnTo>
                    <a:pt x="350" y="66"/>
                  </a:lnTo>
                  <a:lnTo>
                    <a:pt x="359" y="72"/>
                  </a:lnTo>
                  <a:lnTo>
                    <a:pt x="446" y="72"/>
                  </a:lnTo>
                  <a:lnTo>
                    <a:pt x="454" y="51"/>
                  </a:lnTo>
                  <a:lnTo>
                    <a:pt x="501" y="41"/>
                  </a:lnTo>
                  <a:lnTo>
                    <a:pt x="524" y="40"/>
                  </a:lnTo>
                  <a:lnTo>
                    <a:pt x="550" y="69"/>
                  </a:lnTo>
                  <a:lnTo>
                    <a:pt x="685" y="68"/>
                  </a:lnTo>
                  <a:lnTo>
                    <a:pt x="702" y="68"/>
                  </a:lnTo>
                  <a:lnTo>
                    <a:pt x="704" y="68"/>
                  </a:lnTo>
                  <a:lnTo>
                    <a:pt x="749" y="66"/>
                  </a:lnTo>
                  <a:lnTo>
                    <a:pt x="833" y="48"/>
                  </a:lnTo>
                  <a:lnTo>
                    <a:pt x="944" y="22"/>
                  </a:lnTo>
                  <a:lnTo>
                    <a:pt x="1003" y="15"/>
                  </a:lnTo>
                  <a:lnTo>
                    <a:pt x="1144" y="1"/>
                  </a:lnTo>
                  <a:lnTo>
                    <a:pt x="1163" y="0"/>
                  </a:lnTo>
                  <a:lnTo>
                    <a:pt x="1163" y="5"/>
                  </a:lnTo>
                  <a:lnTo>
                    <a:pt x="1164" y="17"/>
                  </a:lnTo>
                  <a:lnTo>
                    <a:pt x="1164" y="27"/>
                  </a:lnTo>
                  <a:lnTo>
                    <a:pt x="1165" y="38"/>
                  </a:lnTo>
                  <a:lnTo>
                    <a:pt x="1164" y="41"/>
                  </a:lnTo>
                  <a:lnTo>
                    <a:pt x="1161" y="44"/>
                  </a:lnTo>
                  <a:lnTo>
                    <a:pt x="1160" y="47"/>
                  </a:lnTo>
                  <a:lnTo>
                    <a:pt x="1157" y="48"/>
                  </a:lnTo>
                  <a:lnTo>
                    <a:pt x="1156" y="52"/>
                  </a:lnTo>
                  <a:lnTo>
                    <a:pt x="1155" y="55"/>
                  </a:lnTo>
                  <a:lnTo>
                    <a:pt x="1152" y="56"/>
                  </a:lnTo>
                  <a:lnTo>
                    <a:pt x="1152" y="60"/>
                  </a:lnTo>
                  <a:lnTo>
                    <a:pt x="1151" y="62"/>
                  </a:lnTo>
                  <a:lnTo>
                    <a:pt x="1149" y="66"/>
                  </a:lnTo>
                  <a:lnTo>
                    <a:pt x="1149" y="70"/>
                  </a:lnTo>
                  <a:lnTo>
                    <a:pt x="1147" y="73"/>
                  </a:lnTo>
                  <a:lnTo>
                    <a:pt x="1145" y="76"/>
                  </a:lnTo>
                  <a:lnTo>
                    <a:pt x="1144" y="78"/>
                  </a:lnTo>
                  <a:lnTo>
                    <a:pt x="1143" y="81"/>
                  </a:lnTo>
                  <a:lnTo>
                    <a:pt x="1140" y="83"/>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1"/>
            <p:cNvSpPr>
              <a:spLocks/>
            </p:cNvSpPr>
            <p:nvPr/>
          </p:nvSpPr>
          <p:spPr bwMode="auto">
            <a:xfrm>
              <a:off x="2453" y="2486"/>
              <a:ext cx="707" cy="819"/>
            </a:xfrm>
            <a:custGeom>
              <a:avLst/>
              <a:gdLst>
                <a:gd name="T0" fmla="*/ 702 w 707"/>
                <a:gd name="T1" fmla="*/ 111 h 819"/>
                <a:gd name="T2" fmla="*/ 703 w 707"/>
                <a:gd name="T3" fmla="*/ 139 h 819"/>
                <a:gd name="T4" fmla="*/ 706 w 707"/>
                <a:gd name="T5" fmla="*/ 150 h 819"/>
                <a:gd name="T6" fmla="*/ 705 w 707"/>
                <a:gd name="T7" fmla="*/ 174 h 819"/>
                <a:gd name="T8" fmla="*/ 699 w 707"/>
                <a:gd name="T9" fmla="*/ 195 h 819"/>
                <a:gd name="T10" fmla="*/ 685 w 707"/>
                <a:gd name="T11" fmla="*/ 209 h 819"/>
                <a:gd name="T12" fmla="*/ 684 w 707"/>
                <a:gd name="T13" fmla="*/ 233 h 819"/>
                <a:gd name="T14" fmla="*/ 677 w 707"/>
                <a:gd name="T15" fmla="*/ 254 h 819"/>
                <a:gd name="T16" fmla="*/ 676 w 707"/>
                <a:gd name="T17" fmla="*/ 279 h 819"/>
                <a:gd name="T18" fmla="*/ 682 w 707"/>
                <a:gd name="T19" fmla="*/ 301 h 819"/>
                <a:gd name="T20" fmla="*/ 689 w 707"/>
                <a:gd name="T21" fmla="*/ 323 h 819"/>
                <a:gd name="T22" fmla="*/ 701 w 707"/>
                <a:gd name="T23" fmla="*/ 341 h 819"/>
                <a:gd name="T24" fmla="*/ 698 w 707"/>
                <a:gd name="T25" fmla="*/ 362 h 819"/>
                <a:gd name="T26" fmla="*/ 689 w 707"/>
                <a:gd name="T27" fmla="*/ 383 h 819"/>
                <a:gd name="T28" fmla="*/ 685 w 707"/>
                <a:gd name="T29" fmla="*/ 406 h 819"/>
                <a:gd name="T30" fmla="*/ 682 w 707"/>
                <a:gd name="T31" fmla="*/ 432 h 819"/>
                <a:gd name="T32" fmla="*/ 678 w 707"/>
                <a:gd name="T33" fmla="*/ 445 h 819"/>
                <a:gd name="T34" fmla="*/ 675 w 707"/>
                <a:gd name="T35" fmla="*/ 471 h 819"/>
                <a:gd name="T36" fmla="*/ 673 w 707"/>
                <a:gd name="T37" fmla="*/ 483 h 819"/>
                <a:gd name="T38" fmla="*/ 672 w 707"/>
                <a:gd name="T39" fmla="*/ 512 h 819"/>
                <a:gd name="T40" fmla="*/ 664 w 707"/>
                <a:gd name="T41" fmla="*/ 534 h 819"/>
                <a:gd name="T42" fmla="*/ 665 w 707"/>
                <a:gd name="T43" fmla="*/ 548 h 819"/>
                <a:gd name="T44" fmla="*/ 675 w 707"/>
                <a:gd name="T45" fmla="*/ 569 h 819"/>
                <a:gd name="T46" fmla="*/ 686 w 707"/>
                <a:gd name="T47" fmla="*/ 585 h 819"/>
                <a:gd name="T48" fmla="*/ 695 w 707"/>
                <a:gd name="T49" fmla="*/ 606 h 819"/>
                <a:gd name="T50" fmla="*/ 693 w 707"/>
                <a:gd name="T51" fmla="*/ 633 h 819"/>
                <a:gd name="T52" fmla="*/ 692 w 707"/>
                <a:gd name="T53" fmla="*/ 662 h 819"/>
                <a:gd name="T54" fmla="*/ 553 w 707"/>
                <a:gd name="T55" fmla="*/ 669 h 819"/>
                <a:gd name="T56" fmla="*/ 517 w 707"/>
                <a:gd name="T57" fmla="*/ 753 h 819"/>
                <a:gd name="T58" fmla="*/ 483 w 707"/>
                <a:gd name="T59" fmla="*/ 814 h 819"/>
                <a:gd name="T60" fmla="*/ 394 w 707"/>
                <a:gd name="T61" fmla="*/ 766 h 819"/>
                <a:gd name="T62" fmla="*/ 300 w 707"/>
                <a:gd name="T63" fmla="*/ 747 h 819"/>
                <a:gd name="T64" fmla="*/ 254 w 707"/>
                <a:gd name="T65" fmla="*/ 741 h 819"/>
                <a:gd name="T66" fmla="*/ 219 w 707"/>
                <a:gd name="T67" fmla="*/ 715 h 819"/>
                <a:gd name="T68" fmla="*/ 157 w 707"/>
                <a:gd name="T69" fmla="*/ 691 h 819"/>
                <a:gd name="T70" fmla="*/ 16 w 707"/>
                <a:gd name="T71" fmla="*/ 657 h 819"/>
                <a:gd name="T72" fmla="*/ 19 w 707"/>
                <a:gd name="T73" fmla="*/ 616 h 819"/>
                <a:gd name="T74" fmla="*/ 19 w 707"/>
                <a:gd name="T75" fmla="*/ 594 h 819"/>
                <a:gd name="T76" fmla="*/ 15 w 707"/>
                <a:gd name="T77" fmla="*/ 571 h 819"/>
                <a:gd name="T78" fmla="*/ 15 w 707"/>
                <a:gd name="T79" fmla="*/ 497 h 819"/>
                <a:gd name="T80" fmla="*/ 15 w 707"/>
                <a:gd name="T81" fmla="*/ 446 h 819"/>
                <a:gd name="T82" fmla="*/ 15 w 707"/>
                <a:gd name="T83" fmla="*/ 373 h 819"/>
                <a:gd name="T84" fmla="*/ 13 w 707"/>
                <a:gd name="T85" fmla="*/ 298 h 819"/>
                <a:gd name="T86" fmla="*/ 8 w 707"/>
                <a:gd name="T87" fmla="*/ 252 h 819"/>
                <a:gd name="T88" fmla="*/ 4 w 707"/>
                <a:gd name="T89" fmla="*/ 237 h 819"/>
                <a:gd name="T90" fmla="*/ 8 w 707"/>
                <a:gd name="T91" fmla="*/ 211 h 819"/>
                <a:gd name="T92" fmla="*/ 19 w 707"/>
                <a:gd name="T93" fmla="*/ 192 h 819"/>
                <a:gd name="T94" fmla="*/ 29 w 707"/>
                <a:gd name="T95" fmla="*/ 174 h 819"/>
                <a:gd name="T96" fmla="*/ 7 w 707"/>
                <a:gd name="T97" fmla="*/ 111 h 819"/>
                <a:gd name="T98" fmla="*/ 83 w 707"/>
                <a:gd name="T99" fmla="*/ 94 h 819"/>
                <a:gd name="T100" fmla="*/ 142 w 707"/>
                <a:gd name="T101" fmla="*/ 111 h 819"/>
                <a:gd name="T102" fmla="*/ 191 w 707"/>
                <a:gd name="T103" fmla="*/ 136 h 819"/>
                <a:gd name="T104" fmla="*/ 233 w 707"/>
                <a:gd name="T105" fmla="*/ 163 h 819"/>
                <a:gd name="T106" fmla="*/ 308 w 707"/>
                <a:gd name="T107" fmla="*/ 179 h 819"/>
                <a:gd name="T108" fmla="*/ 337 w 707"/>
                <a:gd name="T109" fmla="*/ 166 h 819"/>
                <a:gd name="T110" fmla="*/ 359 w 707"/>
                <a:gd name="T111" fmla="*/ 166 h 819"/>
                <a:gd name="T112" fmla="*/ 367 w 707"/>
                <a:gd name="T113" fmla="*/ 132 h 819"/>
                <a:gd name="T114" fmla="*/ 364 w 707"/>
                <a:gd name="T115" fmla="*/ 56 h 819"/>
                <a:gd name="T116" fmla="*/ 352 w 707"/>
                <a:gd name="T117" fmla="*/ 6 h 819"/>
                <a:gd name="T118" fmla="*/ 698 w 707"/>
                <a:gd name="T119" fmla="*/ 14 h 819"/>
                <a:gd name="T120" fmla="*/ 703 w 707"/>
                <a:gd name="T121" fmla="*/ 36 h 819"/>
                <a:gd name="T122" fmla="*/ 697 w 707"/>
                <a:gd name="T123" fmla="*/ 57 h 819"/>
                <a:gd name="T124" fmla="*/ 698 w 707"/>
                <a:gd name="T125" fmla="*/ 7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819">
                  <a:moveTo>
                    <a:pt x="698" y="90"/>
                  </a:moveTo>
                  <a:lnTo>
                    <a:pt x="698" y="94"/>
                  </a:lnTo>
                  <a:lnTo>
                    <a:pt x="699" y="97"/>
                  </a:lnTo>
                  <a:lnTo>
                    <a:pt x="701" y="101"/>
                  </a:lnTo>
                  <a:lnTo>
                    <a:pt x="702" y="103"/>
                  </a:lnTo>
                  <a:lnTo>
                    <a:pt x="702" y="107"/>
                  </a:lnTo>
                  <a:lnTo>
                    <a:pt x="702" y="111"/>
                  </a:lnTo>
                  <a:lnTo>
                    <a:pt x="703" y="114"/>
                  </a:lnTo>
                  <a:lnTo>
                    <a:pt x="703" y="118"/>
                  </a:lnTo>
                  <a:lnTo>
                    <a:pt x="703" y="122"/>
                  </a:lnTo>
                  <a:lnTo>
                    <a:pt x="703" y="127"/>
                  </a:lnTo>
                  <a:lnTo>
                    <a:pt x="703" y="131"/>
                  </a:lnTo>
                  <a:lnTo>
                    <a:pt x="703" y="135"/>
                  </a:lnTo>
                  <a:lnTo>
                    <a:pt x="703" y="139"/>
                  </a:lnTo>
                  <a:lnTo>
                    <a:pt x="702" y="141"/>
                  </a:lnTo>
                  <a:lnTo>
                    <a:pt x="702" y="145"/>
                  </a:lnTo>
                  <a:lnTo>
                    <a:pt x="702" y="146"/>
                  </a:lnTo>
                  <a:lnTo>
                    <a:pt x="702" y="146"/>
                  </a:lnTo>
                  <a:lnTo>
                    <a:pt x="702" y="146"/>
                  </a:lnTo>
                  <a:lnTo>
                    <a:pt x="703" y="148"/>
                  </a:lnTo>
                  <a:lnTo>
                    <a:pt x="706" y="150"/>
                  </a:lnTo>
                  <a:lnTo>
                    <a:pt x="707" y="153"/>
                  </a:lnTo>
                  <a:lnTo>
                    <a:pt x="707" y="157"/>
                  </a:lnTo>
                  <a:lnTo>
                    <a:pt x="706" y="160"/>
                  </a:lnTo>
                  <a:lnTo>
                    <a:pt x="706" y="163"/>
                  </a:lnTo>
                  <a:lnTo>
                    <a:pt x="705" y="166"/>
                  </a:lnTo>
                  <a:lnTo>
                    <a:pt x="705" y="170"/>
                  </a:lnTo>
                  <a:lnTo>
                    <a:pt x="705" y="174"/>
                  </a:lnTo>
                  <a:lnTo>
                    <a:pt x="703" y="177"/>
                  </a:lnTo>
                  <a:lnTo>
                    <a:pt x="702" y="178"/>
                  </a:lnTo>
                  <a:lnTo>
                    <a:pt x="702" y="179"/>
                  </a:lnTo>
                  <a:lnTo>
                    <a:pt x="702" y="183"/>
                  </a:lnTo>
                  <a:lnTo>
                    <a:pt x="702" y="188"/>
                  </a:lnTo>
                  <a:lnTo>
                    <a:pt x="701" y="192"/>
                  </a:lnTo>
                  <a:lnTo>
                    <a:pt x="699" y="195"/>
                  </a:lnTo>
                  <a:lnTo>
                    <a:pt x="698" y="197"/>
                  </a:lnTo>
                  <a:lnTo>
                    <a:pt x="695" y="199"/>
                  </a:lnTo>
                  <a:lnTo>
                    <a:pt x="694" y="201"/>
                  </a:lnTo>
                  <a:lnTo>
                    <a:pt x="692" y="203"/>
                  </a:lnTo>
                  <a:lnTo>
                    <a:pt x="689" y="205"/>
                  </a:lnTo>
                  <a:lnTo>
                    <a:pt x="686" y="207"/>
                  </a:lnTo>
                  <a:lnTo>
                    <a:pt x="685" y="209"/>
                  </a:lnTo>
                  <a:lnTo>
                    <a:pt x="682" y="212"/>
                  </a:lnTo>
                  <a:lnTo>
                    <a:pt x="681" y="215"/>
                  </a:lnTo>
                  <a:lnTo>
                    <a:pt x="681" y="218"/>
                  </a:lnTo>
                  <a:lnTo>
                    <a:pt x="682" y="222"/>
                  </a:lnTo>
                  <a:lnTo>
                    <a:pt x="682" y="225"/>
                  </a:lnTo>
                  <a:lnTo>
                    <a:pt x="682" y="229"/>
                  </a:lnTo>
                  <a:lnTo>
                    <a:pt x="684" y="233"/>
                  </a:lnTo>
                  <a:lnTo>
                    <a:pt x="682" y="237"/>
                  </a:lnTo>
                  <a:lnTo>
                    <a:pt x="682" y="241"/>
                  </a:lnTo>
                  <a:lnTo>
                    <a:pt x="681" y="245"/>
                  </a:lnTo>
                  <a:lnTo>
                    <a:pt x="680" y="247"/>
                  </a:lnTo>
                  <a:lnTo>
                    <a:pt x="678" y="250"/>
                  </a:lnTo>
                  <a:lnTo>
                    <a:pt x="677" y="252"/>
                  </a:lnTo>
                  <a:lnTo>
                    <a:pt x="677" y="254"/>
                  </a:lnTo>
                  <a:lnTo>
                    <a:pt x="676" y="256"/>
                  </a:lnTo>
                  <a:lnTo>
                    <a:pt x="675" y="259"/>
                  </a:lnTo>
                  <a:lnTo>
                    <a:pt x="675" y="264"/>
                  </a:lnTo>
                  <a:lnTo>
                    <a:pt x="675" y="267"/>
                  </a:lnTo>
                  <a:lnTo>
                    <a:pt x="675" y="271"/>
                  </a:lnTo>
                  <a:lnTo>
                    <a:pt x="675" y="275"/>
                  </a:lnTo>
                  <a:lnTo>
                    <a:pt x="676" y="279"/>
                  </a:lnTo>
                  <a:lnTo>
                    <a:pt x="677" y="281"/>
                  </a:lnTo>
                  <a:lnTo>
                    <a:pt x="677" y="285"/>
                  </a:lnTo>
                  <a:lnTo>
                    <a:pt x="678" y="288"/>
                  </a:lnTo>
                  <a:lnTo>
                    <a:pt x="680" y="292"/>
                  </a:lnTo>
                  <a:lnTo>
                    <a:pt x="680" y="294"/>
                  </a:lnTo>
                  <a:lnTo>
                    <a:pt x="681" y="298"/>
                  </a:lnTo>
                  <a:lnTo>
                    <a:pt x="682" y="301"/>
                  </a:lnTo>
                  <a:lnTo>
                    <a:pt x="684" y="304"/>
                  </a:lnTo>
                  <a:lnTo>
                    <a:pt x="685" y="307"/>
                  </a:lnTo>
                  <a:lnTo>
                    <a:pt x="685" y="310"/>
                  </a:lnTo>
                  <a:lnTo>
                    <a:pt x="686" y="314"/>
                  </a:lnTo>
                  <a:lnTo>
                    <a:pt x="686" y="318"/>
                  </a:lnTo>
                  <a:lnTo>
                    <a:pt x="688" y="321"/>
                  </a:lnTo>
                  <a:lnTo>
                    <a:pt x="689" y="323"/>
                  </a:lnTo>
                  <a:lnTo>
                    <a:pt x="692" y="326"/>
                  </a:lnTo>
                  <a:lnTo>
                    <a:pt x="693" y="327"/>
                  </a:lnTo>
                  <a:lnTo>
                    <a:pt x="695" y="330"/>
                  </a:lnTo>
                  <a:lnTo>
                    <a:pt x="695" y="334"/>
                  </a:lnTo>
                  <a:lnTo>
                    <a:pt x="698" y="336"/>
                  </a:lnTo>
                  <a:lnTo>
                    <a:pt x="699" y="339"/>
                  </a:lnTo>
                  <a:lnTo>
                    <a:pt x="701" y="341"/>
                  </a:lnTo>
                  <a:lnTo>
                    <a:pt x="701" y="345"/>
                  </a:lnTo>
                  <a:lnTo>
                    <a:pt x="702" y="348"/>
                  </a:lnTo>
                  <a:lnTo>
                    <a:pt x="702" y="351"/>
                  </a:lnTo>
                  <a:lnTo>
                    <a:pt x="701" y="352"/>
                  </a:lnTo>
                  <a:lnTo>
                    <a:pt x="701" y="356"/>
                  </a:lnTo>
                  <a:lnTo>
                    <a:pt x="699" y="358"/>
                  </a:lnTo>
                  <a:lnTo>
                    <a:pt x="698" y="362"/>
                  </a:lnTo>
                  <a:lnTo>
                    <a:pt x="697" y="366"/>
                  </a:lnTo>
                  <a:lnTo>
                    <a:pt x="697" y="369"/>
                  </a:lnTo>
                  <a:lnTo>
                    <a:pt x="695" y="373"/>
                  </a:lnTo>
                  <a:lnTo>
                    <a:pt x="694" y="376"/>
                  </a:lnTo>
                  <a:lnTo>
                    <a:pt x="694" y="379"/>
                  </a:lnTo>
                  <a:lnTo>
                    <a:pt x="692" y="382"/>
                  </a:lnTo>
                  <a:lnTo>
                    <a:pt x="689" y="383"/>
                  </a:lnTo>
                  <a:lnTo>
                    <a:pt x="686" y="385"/>
                  </a:lnTo>
                  <a:lnTo>
                    <a:pt x="685" y="387"/>
                  </a:lnTo>
                  <a:lnTo>
                    <a:pt x="684" y="391"/>
                  </a:lnTo>
                  <a:lnTo>
                    <a:pt x="684" y="395"/>
                  </a:lnTo>
                  <a:lnTo>
                    <a:pt x="684" y="399"/>
                  </a:lnTo>
                  <a:lnTo>
                    <a:pt x="685" y="402"/>
                  </a:lnTo>
                  <a:lnTo>
                    <a:pt x="685" y="406"/>
                  </a:lnTo>
                  <a:lnTo>
                    <a:pt x="686" y="410"/>
                  </a:lnTo>
                  <a:lnTo>
                    <a:pt x="686" y="413"/>
                  </a:lnTo>
                  <a:lnTo>
                    <a:pt x="686" y="417"/>
                  </a:lnTo>
                  <a:lnTo>
                    <a:pt x="685" y="421"/>
                  </a:lnTo>
                  <a:lnTo>
                    <a:pt x="685" y="425"/>
                  </a:lnTo>
                  <a:lnTo>
                    <a:pt x="684" y="428"/>
                  </a:lnTo>
                  <a:lnTo>
                    <a:pt x="682" y="432"/>
                  </a:lnTo>
                  <a:lnTo>
                    <a:pt x="682" y="434"/>
                  </a:lnTo>
                  <a:lnTo>
                    <a:pt x="681" y="437"/>
                  </a:lnTo>
                  <a:lnTo>
                    <a:pt x="681" y="438"/>
                  </a:lnTo>
                  <a:lnTo>
                    <a:pt x="680" y="440"/>
                  </a:lnTo>
                  <a:lnTo>
                    <a:pt x="680" y="442"/>
                  </a:lnTo>
                  <a:lnTo>
                    <a:pt x="680" y="442"/>
                  </a:lnTo>
                  <a:lnTo>
                    <a:pt x="678" y="445"/>
                  </a:lnTo>
                  <a:lnTo>
                    <a:pt x="678" y="450"/>
                  </a:lnTo>
                  <a:lnTo>
                    <a:pt x="678" y="453"/>
                  </a:lnTo>
                  <a:lnTo>
                    <a:pt x="677" y="457"/>
                  </a:lnTo>
                  <a:lnTo>
                    <a:pt x="676" y="461"/>
                  </a:lnTo>
                  <a:lnTo>
                    <a:pt x="676" y="463"/>
                  </a:lnTo>
                  <a:lnTo>
                    <a:pt x="676" y="467"/>
                  </a:lnTo>
                  <a:lnTo>
                    <a:pt x="675" y="471"/>
                  </a:lnTo>
                  <a:lnTo>
                    <a:pt x="675" y="474"/>
                  </a:lnTo>
                  <a:lnTo>
                    <a:pt x="673" y="475"/>
                  </a:lnTo>
                  <a:lnTo>
                    <a:pt x="673" y="476"/>
                  </a:lnTo>
                  <a:lnTo>
                    <a:pt x="673" y="476"/>
                  </a:lnTo>
                  <a:lnTo>
                    <a:pt x="673" y="479"/>
                  </a:lnTo>
                  <a:lnTo>
                    <a:pt x="673" y="480"/>
                  </a:lnTo>
                  <a:lnTo>
                    <a:pt x="673" y="483"/>
                  </a:lnTo>
                  <a:lnTo>
                    <a:pt x="672" y="485"/>
                  </a:lnTo>
                  <a:lnTo>
                    <a:pt x="672" y="491"/>
                  </a:lnTo>
                  <a:lnTo>
                    <a:pt x="672" y="495"/>
                  </a:lnTo>
                  <a:lnTo>
                    <a:pt x="672" y="499"/>
                  </a:lnTo>
                  <a:lnTo>
                    <a:pt x="672" y="502"/>
                  </a:lnTo>
                  <a:lnTo>
                    <a:pt x="672" y="506"/>
                  </a:lnTo>
                  <a:lnTo>
                    <a:pt x="672" y="512"/>
                  </a:lnTo>
                  <a:lnTo>
                    <a:pt x="671" y="514"/>
                  </a:lnTo>
                  <a:lnTo>
                    <a:pt x="671" y="518"/>
                  </a:lnTo>
                  <a:lnTo>
                    <a:pt x="669" y="522"/>
                  </a:lnTo>
                  <a:lnTo>
                    <a:pt x="668" y="525"/>
                  </a:lnTo>
                  <a:lnTo>
                    <a:pt x="667" y="527"/>
                  </a:lnTo>
                  <a:lnTo>
                    <a:pt x="665" y="531"/>
                  </a:lnTo>
                  <a:lnTo>
                    <a:pt x="664" y="534"/>
                  </a:lnTo>
                  <a:lnTo>
                    <a:pt x="663" y="535"/>
                  </a:lnTo>
                  <a:lnTo>
                    <a:pt x="661" y="537"/>
                  </a:lnTo>
                  <a:lnTo>
                    <a:pt x="660" y="538"/>
                  </a:lnTo>
                  <a:lnTo>
                    <a:pt x="658" y="540"/>
                  </a:lnTo>
                  <a:lnTo>
                    <a:pt x="658" y="542"/>
                  </a:lnTo>
                  <a:lnTo>
                    <a:pt x="664" y="546"/>
                  </a:lnTo>
                  <a:lnTo>
                    <a:pt x="665" y="548"/>
                  </a:lnTo>
                  <a:lnTo>
                    <a:pt x="667" y="551"/>
                  </a:lnTo>
                  <a:lnTo>
                    <a:pt x="669" y="554"/>
                  </a:lnTo>
                  <a:lnTo>
                    <a:pt x="669" y="557"/>
                  </a:lnTo>
                  <a:lnTo>
                    <a:pt x="671" y="559"/>
                  </a:lnTo>
                  <a:lnTo>
                    <a:pt x="672" y="563"/>
                  </a:lnTo>
                  <a:lnTo>
                    <a:pt x="673" y="565"/>
                  </a:lnTo>
                  <a:lnTo>
                    <a:pt x="675" y="569"/>
                  </a:lnTo>
                  <a:lnTo>
                    <a:pt x="676" y="572"/>
                  </a:lnTo>
                  <a:lnTo>
                    <a:pt x="676" y="576"/>
                  </a:lnTo>
                  <a:lnTo>
                    <a:pt x="678" y="578"/>
                  </a:lnTo>
                  <a:lnTo>
                    <a:pt x="680" y="581"/>
                  </a:lnTo>
                  <a:lnTo>
                    <a:pt x="682" y="582"/>
                  </a:lnTo>
                  <a:lnTo>
                    <a:pt x="685" y="584"/>
                  </a:lnTo>
                  <a:lnTo>
                    <a:pt x="686" y="585"/>
                  </a:lnTo>
                  <a:lnTo>
                    <a:pt x="689" y="586"/>
                  </a:lnTo>
                  <a:lnTo>
                    <a:pt x="692" y="588"/>
                  </a:lnTo>
                  <a:lnTo>
                    <a:pt x="694" y="590"/>
                  </a:lnTo>
                  <a:lnTo>
                    <a:pt x="694" y="594"/>
                  </a:lnTo>
                  <a:lnTo>
                    <a:pt x="695" y="598"/>
                  </a:lnTo>
                  <a:lnTo>
                    <a:pt x="695" y="601"/>
                  </a:lnTo>
                  <a:lnTo>
                    <a:pt x="695" y="606"/>
                  </a:lnTo>
                  <a:lnTo>
                    <a:pt x="695" y="610"/>
                  </a:lnTo>
                  <a:lnTo>
                    <a:pt x="694" y="614"/>
                  </a:lnTo>
                  <a:lnTo>
                    <a:pt x="694" y="618"/>
                  </a:lnTo>
                  <a:lnTo>
                    <a:pt x="693" y="622"/>
                  </a:lnTo>
                  <a:lnTo>
                    <a:pt x="693" y="626"/>
                  </a:lnTo>
                  <a:lnTo>
                    <a:pt x="693" y="629"/>
                  </a:lnTo>
                  <a:lnTo>
                    <a:pt x="693" y="633"/>
                  </a:lnTo>
                  <a:lnTo>
                    <a:pt x="693" y="637"/>
                  </a:lnTo>
                  <a:lnTo>
                    <a:pt x="693" y="643"/>
                  </a:lnTo>
                  <a:lnTo>
                    <a:pt x="693" y="646"/>
                  </a:lnTo>
                  <a:lnTo>
                    <a:pt x="693" y="650"/>
                  </a:lnTo>
                  <a:lnTo>
                    <a:pt x="692" y="654"/>
                  </a:lnTo>
                  <a:lnTo>
                    <a:pt x="692" y="658"/>
                  </a:lnTo>
                  <a:lnTo>
                    <a:pt x="692" y="662"/>
                  </a:lnTo>
                  <a:lnTo>
                    <a:pt x="690" y="666"/>
                  </a:lnTo>
                  <a:lnTo>
                    <a:pt x="690" y="666"/>
                  </a:lnTo>
                  <a:lnTo>
                    <a:pt x="656" y="669"/>
                  </a:lnTo>
                  <a:lnTo>
                    <a:pt x="629" y="667"/>
                  </a:lnTo>
                  <a:lnTo>
                    <a:pt x="595" y="669"/>
                  </a:lnTo>
                  <a:lnTo>
                    <a:pt x="566" y="669"/>
                  </a:lnTo>
                  <a:lnTo>
                    <a:pt x="553" y="669"/>
                  </a:lnTo>
                  <a:lnTo>
                    <a:pt x="538" y="670"/>
                  </a:lnTo>
                  <a:lnTo>
                    <a:pt x="533" y="684"/>
                  </a:lnTo>
                  <a:lnTo>
                    <a:pt x="528" y="696"/>
                  </a:lnTo>
                  <a:lnTo>
                    <a:pt x="523" y="716"/>
                  </a:lnTo>
                  <a:lnTo>
                    <a:pt x="524" y="725"/>
                  </a:lnTo>
                  <a:lnTo>
                    <a:pt x="525" y="747"/>
                  </a:lnTo>
                  <a:lnTo>
                    <a:pt x="517" y="753"/>
                  </a:lnTo>
                  <a:lnTo>
                    <a:pt x="515" y="760"/>
                  </a:lnTo>
                  <a:lnTo>
                    <a:pt x="510" y="768"/>
                  </a:lnTo>
                  <a:lnTo>
                    <a:pt x="503" y="781"/>
                  </a:lnTo>
                  <a:lnTo>
                    <a:pt x="496" y="790"/>
                  </a:lnTo>
                  <a:lnTo>
                    <a:pt x="489" y="810"/>
                  </a:lnTo>
                  <a:lnTo>
                    <a:pt x="487" y="819"/>
                  </a:lnTo>
                  <a:lnTo>
                    <a:pt x="483" y="814"/>
                  </a:lnTo>
                  <a:lnTo>
                    <a:pt x="474" y="813"/>
                  </a:lnTo>
                  <a:lnTo>
                    <a:pt x="464" y="809"/>
                  </a:lnTo>
                  <a:lnTo>
                    <a:pt x="453" y="804"/>
                  </a:lnTo>
                  <a:lnTo>
                    <a:pt x="436" y="793"/>
                  </a:lnTo>
                  <a:lnTo>
                    <a:pt x="423" y="783"/>
                  </a:lnTo>
                  <a:lnTo>
                    <a:pt x="406" y="771"/>
                  </a:lnTo>
                  <a:lnTo>
                    <a:pt x="394" y="766"/>
                  </a:lnTo>
                  <a:lnTo>
                    <a:pt x="377" y="762"/>
                  </a:lnTo>
                  <a:lnTo>
                    <a:pt x="356" y="756"/>
                  </a:lnTo>
                  <a:lnTo>
                    <a:pt x="330" y="750"/>
                  </a:lnTo>
                  <a:lnTo>
                    <a:pt x="320" y="746"/>
                  </a:lnTo>
                  <a:lnTo>
                    <a:pt x="312" y="743"/>
                  </a:lnTo>
                  <a:lnTo>
                    <a:pt x="305" y="745"/>
                  </a:lnTo>
                  <a:lnTo>
                    <a:pt x="300" y="747"/>
                  </a:lnTo>
                  <a:lnTo>
                    <a:pt x="295" y="749"/>
                  </a:lnTo>
                  <a:lnTo>
                    <a:pt x="288" y="745"/>
                  </a:lnTo>
                  <a:lnTo>
                    <a:pt x="283" y="747"/>
                  </a:lnTo>
                  <a:lnTo>
                    <a:pt x="277" y="746"/>
                  </a:lnTo>
                  <a:lnTo>
                    <a:pt x="267" y="747"/>
                  </a:lnTo>
                  <a:lnTo>
                    <a:pt x="261" y="743"/>
                  </a:lnTo>
                  <a:lnTo>
                    <a:pt x="254" y="741"/>
                  </a:lnTo>
                  <a:lnTo>
                    <a:pt x="246" y="735"/>
                  </a:lnTo>
                  <a:lnTo>
                    <a:pt x="239" y="737"/>
                  </a:lnTo>
                  <a:lnTo>
                    <a:pt x="229" y="734"/>
                  </a:lnTo>
                  <a:lnTo>
                    <a:pt x="227" y="730"/>
                  </a:lnTo>
                  <a:lnTo>
                    <a:pt x="226" y="725"/>
                  </a:lnTo>
                  <a:lnTo>
                    <a:pt x="218" y="722"/>
                  </a:lnTo>
                  <a:lnTo>
                    <a:pt x="219" y="715"/>
                  </a:lnTo>
                  <a:lnTo>
                    <a:pt x="212" y="708"/>
                  </a:lnTo>
                  <a:lnTo>
                    <a:pt x="206" y="701"/>
                  </a:lnTo>
                  <a:lnTo>
                    <a:pt x="201" y="696"/>
                  </a:lnTo>
                  <a:lnTo>
                    <a:pt x="195" y="695"/>
                  </a:lnTo>
                  <a:lnTo>
                    <a:pt x="185" y="692"/>
                  </a:lnTo>
                  <a:lnTo>
                    <a:pt x="167" y="694"/>
                  </a:lnTo>
                  <a:lnTo>
                    <a:pt x="157" y="691"/>
                  </a:lnTo>
                  <a:lnTo>
                    <a:pt x="154" y="688"/>
                  </a:lnTo>
                  <a:lnTo>
                    <a:pt x="113" y="694"/>
                  </a:lnTo>
                  <a:lnTo>
                    <a:pt x="78" y="696"/>
                  </a:lnTo>
                  <a:lnTo>
                    <a:pt x="17" y="686"/>
                  </a:lnTo>
                  <a:lnTo>
                    <a:pt x="17" y="679"/>
                  </a:lnTo>
                  <a:lnTo>
                    <a:pt x="17" y="669"/>
                  </a:lnTo>
                  <a:lnTo>
                    <a:pt x="16" y="657"/>
                  </a:lnTo>
                  <a:lnTo>
                    <a:pt x="16" y="646"/>
                  </a:lnTo>
                  <a:lnTo>
                    <a:pt x="16" y="636"/>
                  </a:lnTo>
                  <a:lnTo>
                    <a:pt x="16" y="626"/>
                  </a:lnTo>
                  <a:lnTo>
                    <a:pt x="16" y="626"/>
                  </a:lnTo>
                  <a:lnTo>
                    <a:pt x="16" y="623"/>
                  </a:lnTo>
                  <a:lnTo>
                    <a:pt x="17" y="619"/>
                  </a:lnTo>
                  <a:lnTo>
                    <a:pt x="19" y="616"/>
                  </a:lnTo>
                  <a:lnTo>
                    <a:pt x="20" y="614"/>
                  </a:lnTo>
                  <a:lnTo>
                    <a:pt x="20" y="610"/>
                  </a:lnTo>
                  <a:lnTo>
                    <a:pt x="20" y="606"/>
                  </a:lnTo>
                  <a:lnTo>
                    <a:pt x="19" y="602"/>
                  </a:lnTo>
                  <a:lnTo>
                    <a:pt x="19" y="598"/>
                  </a:lnTo>
                  <a:lnTo>
                    <a:pt x="19" y="595"/>
                  </a:lnTo>
                  <a:lnTo>
                    <a:pt x="19" y="594"/>
                  </a:lnTo>
                  <a:lnTo>
                    <a:pt x="19" y="590"/>
                  </a:lnTo>
                  <a:lnTo>
                    <a:pt x="17" y="588"/>
                  </a:lnTo>
                  <a:lnTo>
                    <a:pt x="17" y="584"/>
                  </a:lnTo>
                  <a:lnTo>
                    <a:pt x="17" y="580"/>
                  </a:lnTo>
                  <a:lnTo>
                    <a:pt x="16" y="576"/>
                  </a:lnTo>
                  <a:lnTo>
                    <a:pt x="16" y="573"/>
                  </a:lnTo>
                  <a:lnTo>
                    <a:pt x="15" y="571"/>
                  </a:lnTo>
                  <a:lnTo>
                    <a:pt x="15" y="561"/>
                  </a:lnTo>
                  <a:lnTo>
                    <a:pt x="15" y="551"/>
                  </a:lnTo>
                  <a:lnTo>
                    <a:pt x="15" y="540"/>
                  </a:lnTo>
                  <a:lnTo>
                    <a:pt x="15" y="530"/>
                  </a:lnTo>
                  <a:lnTo>
                    <a:pt x="15" y="520"/>
                  </a:lnTo>
                  <a:lnTo>
                    <a:pt x="15" y="509"/>
                  </a:lnTo>
                  <a:lnTo>
                    <a:pt x="15" y="497"/>
                  </a:lnTo>
                  <a:lnTo>
                    <a:pt x="15" y="488"/>
                  </a:lnTo>
                  <a:lnTo>
                    <a:pt x="15" y="476"/>
                  </a:lnTo>
                  <a:lnTo>
                    <a:pt x="15" y="476"/>
                  </a:lnTo>
                  <a:lnTo>
                    <a:pt x="15" y="476"/>
                  </a:lnTo>
                  <a:lnTo>
                    <a:pt x="15" y="467"/>
                  </a:lnTo>
                  <a:lnTo>
                    <a:pt x="15" y="457"/>
                  </a:lnTo>
                  <a:lnTo>
                    <a:pt x="15" y="446"/>
                  </a:lnTo>
                  <a:lnTo>
                    <a:pt x="15" y="436"/>
                  </a:lnTo>
                  <a:lnTo>
                    <a:pt x="15" y="425"/>
                  </a:lnTo>
                  <a:lnTo>
                    <a:pt x="15" y="415"/>
                  </a:lnTo>
                  <a:lnTo>
                    <a:pt x="15" y="404"/>
                  </a:lnTo>
                  <a:lnTo>
                    <a:pt x="15" y="394"/>
                  </a:lnTo>
                  <a:lnTo>
                    <a:pt x="13" y="383"/>
                  </a:lnTo>
                  <a:lnTo>
                    <a:pt x="15" y="373"/>
                  </a:lnTo>
                  <a:lnTo>
                    <a:pt x="15" y="362"/>
                  </a:lnTo>
                  <a:lnTo>
                    <a:pt x="13" y="352"/>
                  </a:lnTo>
                  <a:lnTo>
                    <a:pt x="13" y="340"/>
                  </a:lnTo>
                  <a:lnTo>
                    <a:pt x="13" y="330"/>
                  </a:lnTo>
                  <a:lnTo>
                    <a:pt x="13" y="319"/>
                  </a:lnTo>
                  <a:lnTo>
                    <a:pt x="13" y="309"/>
                  </a:lnTo>
                  <a:lnTo>
                    <a:pt x="13" y="298"/>
                  </a:lnTo>
                  <a:lnTo>
                    <a:pt x="13" y="288"/>
                  </a:lnTo>
                  <a:lnTo>
                    <a:pt x="13" y="277"/>
                  </a:lnTo>
                  <a:lnTo>
                    <a:pt x="13" y="267"/>
                  </a:lnTo>
                  <a:lnTo>
                    <a:pt x="13" y="256"/>
                  </a:lnTo>
                  <a:lnTo>
                    <a:pt x="13" y="256"/>
                  </a:lnTo>
                  <a:lnTo>
                    <a:pt x="11" y="255"/>
                  </a:lnTo>
                  <a:lnTo>
                    <a:pt x="8" y="252"/>
                  </a:lnTo>
                  <a:lnTo>
                    <a:pt x="6" y="251"/>
                  </a:lnTo>
                  <a:lnTo>
                    <a:pt x="2" y="250"/>
                  </a:lnTo>
                  <a:lnTo>
                    <a:pt x="0" y="249"/>
                  </a:lnTo>
                  <a:lnTo>
                    <a:pt x="0" y="246"/>
                  </a:lnTo>
                  <a:lnTo>
                    <a:pt x="2" y="242"/>
                  </a:lnTo>
                  <a:lnTo>
                    <a:pt x="3" y="239"/>
                  </a:lnTo>
                  <a:lnTo>
                    <a:pt x="4" y="237"/>
                  </a:lnTo>
                  <a:lnTo>
                    <a:pt x="6" y="234"/>
                  </a:lnTo>
                  <a:lnTo>
                    <a:pt x="7" y="230"/>
                  </a:lnTo>
                  <a:lnTo>
                    <a:pt x="6" y="226"/>
                  </a:lnTo>
                  <a:lnTo>
                    <a:pt x="6" y="222"/>
                  </a:lnTo>
                  <a:lnTo>
                    <a:pt x="6" y="218"/>
                  </a:lnTo>
                  <a:lnTo>
                    <a:pt x="7" y="215"/>
                  </a:lnTo>
                  <a:lnTo>
                    <a:pt x="8" y="211"/>
                  </a:lnTo>
                  <a:lnTo>
                    <a:pt x="10" y="208"/>
                  </a:lnTo>
                  <a:lnTo>
                    <a:pt x="10" y="205"/>
                  </a:lnTo>
                  <a:lnTo>
                    <a:pt x="10" y="201"/>
                  </a:lnTo>
                  <a:lnTo>
                    <a:pt x="11" y="197"/>
                  </a:lnTo>
                  <a:lnTo>
                    <a:pt x="13" y="196"/>
                  </a:lnTo>
                  <a:lnTo>
                    <a:pt x="16" y="195"/>
                  </a:lnTo>
                  <a:lnTo>
                    <a:pt x="19" y="192"/>
                  </a:lnTo>
                  <a:lnTo>
                    <a:pt x="20" y="190"/>
                  </a:lnTo>
                  <a:lnTo>
                    <a:pt x="21" y="187"/>
                  </a:lnTo>
                  <a:lnTo>
                    <a:pt x="23" y="184"/>
                  </a:lnTo>
                  <a:lnTo>
                    <a:pt x="25" y="182"/>
                  </a:lnTo>
                  <a:lnTo>
                    <a:pt x="27" y="179"/>
                  </a:lnTo>
                  <a:lnTo>
                    <a:pt x="28" y="177"/>
                  </a:lnTo>
                  <a:lnTo>
                    <a:pt x="29" y="174"/>
                  </a:lnTo>
                  <a:lnTo>
                    <a:pt x="29" y="170"/>
                  </a:lnTo>
                  <a:lnTo>
                    <a:pt x="21" y="161"/>
                  </a:lnTo>
                  <a:lnTo>
                    <a:pt x="15" y="149"/>
                  </a:lnTo>
                  <a:lnTo>
                    <a:pt x="7" y="139"/>
                  </a:lnTo>
                  <a:lnTo>
                    <a:pt x="7" y="129"/>
                  </a:lnTo>
                  <a:lnTo>
                    <a:pt x="7" y="115"/>
                  </a:lnTo>
                  <a:lnTo>
                    <a:pt x="7" y="111"/>
                  </a:lnTo>
                  <a:lnTo>
                    <a:pt x="23" y="110"/>
                  </a:lnTo>
                  <a:lnTo>
                    <a:pt x="30" y="110"/>
                  </a:lnTo>
                  <a:lnTo>
                    <a:pt x="40" y="106"/>
                  </a:lnTo>
                  <a:lnTo>
                    <a:pt x="51" y="105"/>
                  </a:lnTo>
                  <a:lnTo>
                    <a:pt x="68" y="105"/>
                  </a:lnTo>
                  <a:lnTo>
                    <a:pt x="74" y="103"/>
                  </a:lnTo>
                  <a:lnTo>
                    <a:pt x="83" y="94"/>
                  </a:lnTo>
                  <a:lnTo>
                    <a:pt x="92" y="90"/>
                  </a:lnTo>
                  <a:lnTo>
                    <a:pt x="104" y="89"/>
                  </a:lnTo>
                  <a:lnTo>
                    <a:pt x="116" y="91"/>
                  </a:lnTo>
                  <a:lnTo>
                    <a:pt x="126" y="93"/>
                  </a:lnTo>
                  <a:lnTo>
                    <a:pt x="131" y="101"/>
                  </a:lnTo>
                  <a:lnTo>
                    <a:pt x="139" y="108"/>
                  </a:lnTo>
                  <a:lnTo>
                    <a:pt x="142" y="111"/>
                  </a:lnTo>
                  <a:lnTo>
                    <a:pt x="151" y="115"/>
                  </a:lnTo>
                  <a:lnTo>
                    <a:pt x="161" y="120"/>
                  </a:lnTo>
                  <a:lnTo>
                    <a:pt x="171" y="124"/>
                  </a:lnTo>
                  <a:lnTo>
                    <a:pt x="176" y="128"/>
                  </a:lnTo>
                  <a:lnTo>
                    <a:pt x="180" y="132"/>
                  </a:lnTo>
                  <a:lnTo>
                    <a:pt x="184" y="137"/>
                  </a:lnTo>
                  <a:lnTo>
                    <a:pt x="191" y="136"/>
                  </a:lnTo>
                  <a:lnTo>
                    <a:pt x="197" y="133"/>
                  </a:lnTo>
                  <a:lnTo>
                    <a:pt x="205" y="135"/>
                  </a:lnTo>
                  <a:lnTo>
                    <a:pt x="208" y="145"/>
                  </a:lnTo>
                  <a:lnTo>
                    <a:pt x="219" y="148"/>
                  </a:lnTo>
                  <a:lnTo>
                    <a:pt x="229" y="153"/>
                  </a:lnTo>
                  <a:lnTo>
                    <a:pt x="232" y="156"/>
                  </a:lnTo>
                  <a:lnTo>
                    <a:pt x="233" y="163"/>
                  </a:lnTo>
                  <a:lnTo>
                    <a:pt x="245" y="165"/>
                  </a:lnTo>
                  <a:lnTo>
                    <a:pt x="261" y="167"/>
                  </a:lnTo>
                  <a:lnTo>
                    <a:pt x="271" y="166"/>
                  </a:lnTo>
                  <a:lnTo>
                    <a:pt x="283" y="166"/>
                  </a:lnTo>
                  <a:lnTo>
                    <a:pt x="295" y="169"/>
                  </a:lnTo>
                  <a:lnTo>
                    <a:pt x="303" y="175"/>
                  </a:lnTo>
                  <a:lnTo>
                    <a:pt x="308" y="179"/>
                  </a:lnTo>
                  <a:lnTo>
                    <a:pt x="313" y="182"/>
                  </a:lnTo>
                  <a:lnTo>
                    <a:pt x="325" y="177"/>
                  </a:lnTo>
                  <a:lnTo>
                    <a:pt x="330" y="171"/>
                  </a:lnTo>
                  <a:lnTo>
                    <a:pt x="330" y="169"/>
                  </a:lnTo>
                  <a:lnTo>
                    <a:pt x="329" y="165"/>
                  </a:lnTo>
                  <a:lnTo>
                    <a:pt x="334" y="162"/>
                  </a:lnTo>
                  <a:lnTo>
                    <a:pt x="337" y="166"/>
                  </a:lnTo>
                  <a:lnTo>
                    <a:pt x="338" y="167"/>
                  </a:lnTo>
                  <a:lnTo>
                    <a:pt x="342" y="167"/>
                  </a:lnTo>
                  <a:lnTo>
                    <a:pt x="345" y="166"/>
                  </a:lnTo>
                  <a:lnTo>
                    <a:pt x="349" y="169"/>
                  </a:lnTo>
                  <a:lnTo>
                    <a:pt x="352" y="171"/>
                  </a:lnTo>
                  <a:lnTo>
                    <a:pt x="356" y="169"/>
                  </a:lnTo>
                  <a:lnTo>
                    <a:pt x="359" y="166"/>
                  </a:lnTo>
                  <a:lnTo>
                    <a:pt x="364" y="166"/>
                  </a:lnTo>
                  <a:lnTo>
                    <a:pt x="368" y="167"/>
                  </a:lnTo>
                  <a:lnTo>
                    <a:pt x="373" y="166"/>
                  </a:lnTo>
                  <a:lnTo>
                    <a:pt x="375" y="162"/>
                  </a:lnTo>
                  <a:lnTo>
                    <a:pt x="368" y="154"/>
                  </a:lnTo>
                  <a:lnTo>
                    <a:pt x="367" y="144"/>
                  </a:lnTo>
                  <a:lnTo>
                    <a:pt x="367" y="132"/>
                  </a:lnTo>
                  <a:lnTo>
                    <a:pt x="371" y="123"/>
                  </a:lnTo>
                  <a:lnTo>
                    <a:pt x="373" y="115"/>
                  </a:lnTo>
                  <a:lnTo>
                    <a:pt x="372" y="102"/>
                  </a:lnTo>
                  <a:lnTo>
                    <a:pt x="375" y="90"/>
                  </a:lnTo>
                  <a:lnTo>
                    <a:pt x="376" y="78"/>
                  </a:lnTo>
                  <a:lnTo>
                    <a:pt x="375" y="73"/>
                  </a:lnTo>
                  <a:lnTo>
                    <a:pt x="364" y="56"/>
                  </a:lnTo>
                  <a:lnTo>
                    <a:pt x="363" y="51"/>
                  </a:lnTo>
                  <a:lnTo>
                    <a:pt x="364" y="43"/>
                  </a:lnTo>
                  <a:lnTo>
                    <a:pt x="364" y="31"/>
                  </a:lnTo>
                  <a:lnTo>
                    <a:pt x="363" y="23"/>
                  </a:lnTo>
                  <a:lnTo>
                    <a:pt x="359" y="17"/>
                  </a:lnTo>
                  <a:lnTo>
                    <a:pt x="355" y="12"/>
                  </a:lnTo>
                  <a:lnTo>
                    <a:pt x="352" y="6"/>
                  </a:lnTo>
                  <a:lnTo>
                    <a:pt x="694" y="0"/>
                  </a:lnTo>
                  <a:lnTo>
                    <a:pt x="694" y="0"/>
                  </a:lnTo>
                  <a:lnTo>
                    <a:pt x="695" y="1"/>
                  </a:lnTo>
                  <a:lnTo>
                    <a:pt x="697" y="4"/>
                  </a:lnTo>
                  <a:lnTo>
                    <a:pt x="698" y="6"/>
                  </a:lnTo>
                  <a:lnTo>
                    <a:pt x="699" y="10"/>
                  </a:lnTo>
                  <a:lnTo>
                    <a:pt x="698" y="14"/>
                  </a:lnTo>
                  <a:lnTo>
                    <a:pt x="698" y="18"/>
                  </a:lnTo>
                  <a:lnTo>
                    <a:pt x="698" y="22"/>
                  </a:lnTo>
                  <a:lnTo>
                    <a:pt x="697" y="26"/>
                  </a:lnTo>
                  <a:lnTo>
                    <a:pt x="697" y="30"/>
                  </a:lnTo>
                  <a:lnTo>
                    <a:pt x="698" y="34"/>
                  </a:lnTo>
                  <a:lnTo>
                    <a:pt x="701" y="35"/>
                  </a:lnTo>
                  <a:lnTo>
                    <a:pt x="703" y="36"/>
                  </a:lnTo>
                  <a:lnTo>
                    <a:pt x="703" y="39"/>
                  </a:lnTo>
                  <a:lnTo>
                    <a:pt x="701" y="40"/>
                  </a:lnTo>
                  <a:lnTo>
                    <a:pt x="699" y="43"/>
                  </a:lnTo>
                  <a:lnTo>
                    <a:pt x="698" y="47"/>
                  </a:lnTo>
                  <a:lnTo>
                    <a:pt x="697" y="50"/>
                  </a:lnTo>
                  <a:lnTo>
                    <a:pt x="697" y="53"/>
                  </a:lnTo>
                  <a:lnTo>
                    <a:pt x="697" y="57"/>
                  </a:lnTo>
                  <a:lnTo>
                    <a:pt x="698" y="60"/>
                  </a:lnTo>
                  <a:lnTo>
                    <a:pt x="701" y="61"/>
                  </a:lnTo>
                  <a:lnTo>
                    <a:pt x="699" y="64"/>
                  </a:lnTo>
                  <a:lnTo>
                    <a:pt x="697" y="65"/>
                  </a:lnTo>
                  <a:lnTo>
                    <a:pt x="694" y="68"/>
                  </a:lnTo>
                  <a:lnTo>
                    <a:pt x="695" y="71"/>
                  </a:lnTo>
                  <a:lnTo>
                    <a:pt x="698" y="73"/>
                  </a:lnTo>
                  <a:lnTo>
                    <a:pt x="699" y="76"/>
                  </a:lnTo>
                  <a:lnTo>
                    <a:pt x="699" y="78"/>
                  </a:lnTo>
                  <a:lnTo>
                    <a:pt x="698" y="82"/>
                  </a:lnTo>
                  <a:lnTo>
                    <a:pt x="698" y="86"/>
                  </a:lnTo>
                  <a:lnTo>
                    <a:pt x="698" y="9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2"/>
            <p:cNvSpPr>
              <a:spLocks/>
            </p:cNvSpPr>
            <p:nvPr/>
          </p:nvSpPr>
          <p:spPr bwMode="auto">
            <a:xfrm>
              <a:off x="2413" y="3250"/>
              <a:ext cx="340" cy="506"/>
            </a:xfrm>
            <a:custGeom>
              <a:avLst/>
              <a:gdLst>
                <a:gd name="T0" fmla="*/ 63 w 340"/>
                <a:gd name="T1" fmla="*/ 17 h 506"/>
                <a:gd name="T2" fmla="*/ 67 w 340"/>
                <a:gd name="T3" fmla="*/ 2 h 506"/>
                <a:gd name="T4" fmla="*/ 102 w 340"/>
                <a:gd name="T5" fmla="*/ 59 h 506"/>
                <a:gd name="T6" fmla="*/ 116 w 340"/>
                <a:gd name="T7" fmla="*/ 97 h 506"/>
                <a:gd name="T8" fmla="*/ 122 w 340"/>
                <a:gd name="T9" fmla="*/ 130 h 506"/>
                <a:gd name="T10" fmla="*/ 129 w 340"/>
                <a:gd name="T11" fmla="*/ 139 h 506"/>
                <a:gd name="T12" fmla="*/ 137 w 340"/>
                <a:gd name="T13" fmla="*/ 147 h 506"/>
                <a:gd name="T14" fmla="*/ 153 w 340"/>
                <a:gd name="T15" fmla="*/ 157 h 506"/>
                <a:gd name="T16" fmla="*/ 161 w 340"/>
                <a:gd name="T17" fmla="*/ 184 h 506"/>
                <a:gd name="T18" fmla="*/ 175 w 340"/>
                <a:gd name="T19" fmla="*/ 201 h 506"/>
                <a:gd name="T20" fmla="*/ 184 w 340"/>
                <a:gd name="T21" fmla="*/ 206 h 506"/>
                <a:gd name="T22" fmla="*/ 190 w 340"/>
                <a:gd name="T23" fmla="*/ 225 h 506"/>
                <a:gd name="T24" fmla="*/ 191 w 340"/>
                <a:gd name="T25" fmla="*/ 253 h 506"/>
                <a:gd name="T26" fmla="*/ 218 w 340"/>
                <a:gd name="T27" fmla="*/ 287 h 506"/>
                <a:gd name="T28" fmla="*/ 237 w 340"/>
                <a:gd name="T29" fmla="*/ 311 h 506"/>
                <a:gd name="T30" fmla="*/ 255 w 340"/>
                <a:gd name="T31" fmla="*/ 328 h 506"/>
                <a:gd name="T32" fmla="*/ 268 w 340"/>
                <a:gd name="T33" fmla="*/ 347 h 506"/>
                <a:gd name="T34" fmla="*/ 289 w 340"/>
                <a:gd name="T35" fmla="*/ 380 h 506"/>
                <a:gd name="T36" fmla="*/ 320 w 340"/>
                <a:gd name="T37" fmla="*/ 371 h 506"/>
                <a:gd name="T38" fmla="*/ 339 w 340"/>
                <a:gd name="T39" fmla="*/ 393 h 506"/>
                <a:gd name="T40" fmla="*/ 317 w 340"/>
                <a:gd name="T41" fmla="*/ 420 h 506"/>
                <a:gd name="T42" fmla="*/ 298 w 340"/>
                <a:gd name="T43" fmla="*/ 465 h 506"/>
                <a:gd name="T44" fmla="*/ 298 w 340"/>
                <a:gd name="T45" fmla="*/ 492 h 506"/>
                <a:gd name="T46" fmla="*/ 267 w 340"/>
                <a:gd name="T47" fmla="*/ 482 h 506"/>
                <a:gd name="T48" fmla="*/ 229 w 340"/>
                <a:gd name="T49" fmla="*/ 462 h 506"/>
                <a:gd name="T50" fmla="*/ 218 w 340"/>
                <a:gd name="T51" fmla="*/ 470 h 506"/>
                <a:gd name="T52" fmla="*/ 179 w 340"/>
                <a:gd name="T53" fmla="*/ 468 h 506"/>
                <a:gd name="T54" fmla="*/ 152 w 340"/>
                <a:gd name="T55" fmla="*/ 482 h 506"/>
                <a:gd name="T56" fmla="*/ 125 w 340"/>
                <a:gd name="T57" fmla="*/ 496 h 506"/>
                <a:gd name="T58" fmla="*/ 95 w 340"/>
                <a:gd name="T59" fmla="*/ 502 h 506"/>
                <a:gd name="T60" fmla="*/ 61 w 340"/>
                <a:gd name="T61" fmla="*/ 504 h 506"/>
                <a:gd name="T62" fmla="*/ 25 w 340"/>
                <a:gd name="T63" fmla="*/ 504 h 506"/>
                <a:gd name="T64" fmla="*/ 35 w 340"/>
                <a:gd name="T65" fmla="*/ 498 h 506"/>
                <a:gd name="T66" fmla="*/ 44 w 340"/>
                <a:gd name="T67" fmla="*/ 490 h 506"/>
                <a:gd name="T68" fmla="*/ 46 w 340"/>
                <a:gd name="T69" fmla="*/ 477 h 506"/>
                <a:gd name="T70" fmla="*/ 39 w 340"/>
                <a:gd name="T71" fmla="*/ 466 h 506"/>
                <a:gd name="T72" fmla="*/ 36 w 340"/>
                <a:gd name="T73" fmla="*/ 452 h 506"/>
                <a:gd name="T74" fmla="*/ 29 w 340"/>
                <a:gd name="T75" fmla="*/ 445 h 506"/>
                <a:gd name="T76" fmla="*/ 36 w 340"/>
                <a:gd name="T77" fmla="*/ 436 h 506"/>
                <a:gd name="T78" fmla="*/ 32 w 340"/>
                <a:gd name="T79" fmla="*/ 426 h 506"/>
                <a:gd name="T80" fmla="*/ 32 w 340"/>
                <a:gd name="T81" fmla="*/ 413 h 506"/>
                <a:gd name="T82" fmla="*/ 38 w 340"/>
                <a:gd name="T83" fmla="*/ 401 h 506"/>
                <a:gd name="T84" fmla="*/ 34 w 340"/>
                <a:gd name="T85" fmla="*/ 389 h 506"/>
                <a:gd name="T86" fmla="*/ 21 w 340"/>
                <a:gd name="T87" fmla="*/ 385 h 506"/>
                <a:gd name="T88" fmla="*/ 15 w 340"/>
                <a:gd name="T89" fmla="*/ 373 h 506"/>
                <a:gd name="T90" fmla="*/ 9 w 340"/>
                <a:gd name="T91" fmla="*/ 363 h 506"/>
                <a:gd name="T92" fmla="*/ 8 w 340"/>
                <a:gd name="T93" fmla="*/ 348 h 506"/>
                <a:gd name="T94" fmla="*/ 2 w 340"/>
                <a:gd name="T95" fmla="*/ 337 h 506"/>
                <a:gd name="T96" fmla="*/ 15 w 340"/>
                <a:gd name="T97" fmla="*/ 329 h 506"/>
                <a:gd name="T98" fmla="*/ 57 w 340"/>
                <a:gd name="T99" fmla="*/ 330 h 506"/>
                <a:gd name="T100" fmla="*/ 57 w 340"/>
                <a:gd name="T101" fmla="*/ 322 h 506"/>
                <a:gd name="T102" fmla="*/ 59 w 340"/>
                <a:gd name="T103" fmla="*/ 280 h 506"/>
                <a:gd name="T104" fmla="*/ 59 w 340"/>
                <a:gd name="T105" fmla="*/ 237 h 506"/>
                <a:gd name="T106" fmla="*/ 59 w 340"/>
                <a:gd name="T107" fmla="*/ 195 h 506"/>
                <a:gd name="T108" fmla="*/ 60 w 340"/>
                <a:gd name="T109" fmla="*/ 153 h 506"/>
                <a:gd name="T110" fmla="*/ 60 w 340"/>
                <a:gd name="T111" fmla="*/ 118 h 506"/>
                <a:gd name="T112" fmla="*/ 59 w 340"/>
                <a:gd name="T113" fmla="*/ 75 h 506"/>
                <a:gd name="T114" fmla="*/ 60 w 340"/>
                <a:gd name="T115" fmla="*/ 51 h 506"/>
                <a:gd name="T116" fmla="*/ 63 w 340"/>
                <a:gd name="T117" fmla="*/ 3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506">
                  <a:moveTo>
                    <a:pt x="63" y="29"/>
                  </a:moveTo>
                  <a:lnTo>
                    <a:pt x="63" y="25"/>
                  </a:lnTo>
                  <a:lnTo>
                    <a:pt x="63" y="21"/>
                  </a:lnTo>
                  <a:lnTo>
                    <a:pt x="63" y="17"/>
                  </a:lnTo>
                  <a:lnTo>
                    <a:pt x="63" y="13"/>
                  </a:lnTo>
                  <a:lnTo>
                    <a:pt x="63" y="9"/>
                  </a:lnTo>
                  <a:lnTo>
                    <a:pt x="64" y="6"/>
                  </a:lnTo>
                  <a:lnTo>
                    <a:pt x="67" y="2"/>
                  </a:lnTo>
                  <a:lnTo>
                    <a:pt x="67" y="0"/>
                  </a:lnTo>
                  <a:lnTo>
                    <a:pt x="80" y="25"/>
                  </a:lnTo>
                  <a:lnTo>
                    <a:pt x="91" y="54"/>
                  </a:lnTo>
                  <a:lnTo>
                    <a:pt x="102" y="59"/>
                  </a:lnTo>
                  <a:lnTo>
                    <a:pt x="107" y="78"/>
                  </a:lnTo>
                  <a:lnTo>
                    <a:pt x="108" y="79"/>
                  </a:lnTo>
                  <a:lnTo>
                    <a:pt x="108" y="88"/>
                  </a:lnTo>
                  <a:lnTo>
                    <a:pt x="116" y="97"/>
                  </a:lnTo>
                  <a:lnTo>
                    <a:pt x="116" y="105"/>
                  </a:lnTo>
                  <a:lnTo>
                    <a:pt x="123" y="118"/>
                  </a:lnTo>
                  <a:lnTo>
                    <a:pt x="123" y="123"/>
                  </a:lnTo>
                  <a:lnTo>
                    <a:pt x="122" y="130"/>
                  </a:lnTo>
                  <a:lnTo>
                    <a:pt x="123" y="136"/>
                  </a:lnTo>
                  <a:lnTo>
                    <a:pt x="125" y="138"/>
                  </a:lnTo>
                  <a:lnTo>
                    <a:pt x="128" y="136"/>
                  </a:lnTo>
                  <a:lnTo>
                    <a:pt x="129" y="139"/>
                  </a:lnTo>
                  <a:lnTo>
                    <a:pt x="131" y="140"/>
                  </a:lnTo>
                  <a:lnTo>
                    <a:pt x="133" y="142"/>
                  </a:lnTo>
                  <a:lnTo>
                    <a:pt x="136" y="144"/>
                  </a:lnTo>
                  <a:lnTo>
                    <a:pt x="137" y="147"/>
                  </a:lnTo>
                  <a:lnTo>
                    <a:pt x="142" y="148"/>
                  </a:lnTo>
                  <a:lnTo>
                    <a:pt x="144" y="152"/>
                  </a:lnTo>
                  <a:lnTo>
                    <a:pt x="149" y="155"/>
                  </a:lnTo>
                  <a:lnTo>
                    <a:pt x="153" y="157"/>
                  </a:lnTo>
                  <a:lnTo>
                    <a:pt x="156" y="164"/>
                  </a:lnTo>
                  <a:lnTo>
                    <a:pt x="158" y="169"/>
                  </a:lnTo>
                  <a:lnTo>
                    <a:pt x="159" y="180"/>
                  </a:lnTo>
                  <a:lnTo>
                    <a:pt x="161" y="184"/>
                  </a:lnTo>
                  <a:lnTo>
                    <a:pt x="165" y="187"/>
                  </a:lnTo>
                  <a:lnTo>
                    <a:pt x="166" y="194"/>
                  </a:lnTo>
                  <a:lnTo>
                    <a:pt x="173" y="199"/>
                  </a:lnTo>
                  <a:lnTo>
                    <a:pt x="175" y="201"/>
                  </a:lnTo>
                  <a:lnTo>
                    <a:pt x="174" y="204"/>
                  </a:lnTo>
                  <a:lnTo>
                    <a:pt x="176" y="207"/>
                  </a:lnTo>
                  <a:lnTo>
                    <a:pt x="179" y="206"/>
                  </a:lnTo>
                  <a:lnTo>
                    <a:pt x="184" y="206"/>
                  </a:lnTo>
                  <a:lnTo>
                    <a:pt x="187" y="207"/>
                  </a:lnTo>
                  <a:lnTo>
                    <a:pt x="184" y="210"/>
                  </a:lnTo>
                  <a:lnTo>
                    <a:pt x="187" y="219"/>
                  </a:lnTo>
                  <a:lnTo>
                    <a:pt x="190" y="225"/>
                  </a:lnTo>
                  <a:lnTo>
                    <a:pt x="190" y="232"/>
                  </a:lnTo>
                  <a:lnTo>
                    <a:pt x="190" y="239"/>
                  </a:lnTo>
                  <a:lnTo>
                    <a:pt x="192" y="245"/>
                  </a:lnTo>
                  <a:lnTo>
                    <a:pt x="191" y="253"/>
                  </a:lnTo>
                  <a:lnTo>
                    <a:pt x="200" y="262"/>
                  </a:lnTo>
                  <a:lnTo>
                    <a:pt x="203" y="271"/>
                  </a:lnTo>
                  <a:lnTo>
                    <a:pt x="208" y="275"/>
                  </a:lnTo>
                  <a:lnTo>
                    <a:pt x="218" y="287"/>
                  </a:lnTo>
                  <a:lnTo>
                    <a:pt x="225" y="292"/>
                  </a:lnTo>
                  <a:lnTo>
                    <a:pt x="228" y="303"/>
                  </a:lnTo>
                  <a:lnTo>
                    <a:pt x="231" y="307"/>
                  </a:lnTo>
                  <a:lnTo>
                    <a:pt x="237" y="311"/>
                  </a:lnTo>
                  <a:lnTo>
                    <a:pt x="245" y="317"/>
                  </a:lnTo>
                  <a:lnTo>
                    <a:pt x="248" y="324"/>
                  </a:lnTo>
                  <a:lnTo>
                    <a:pt x="251" y="329"/>
                  </a:lnTo>
                  <a:lnTo>
                    <a:pt x="255" y="328"/>
                  </a:lnTo>
                  <a:lnTo>
                    <a:pt x="258" y="329"/>
                  </a:lnTo>
                  <a:lnTo>
                    <a:pt x="259" y="337"/>
                  </a:lnTo>
                  <a:lnTo>
                    <a:pt x="262" y="342"/>
                  </a:lnTo>
                  <a:lnTo>
                    <a:pt x="268" y="347"/>
                  </a:lnTo>
                  <a:lnTo>
                    <a:pt x="271" y="359"/>
                  </a:lnTo>
                  <a:lnTo>
                    <a:pt x="272" y="373"/>
                  </a:lnTo>
                  <a:lnTo>
                    <a:pt x="281" y="379"/>
                  </a:lnTo>
                  <a:lnTo>
                    <a:pt x="289" y="380"/>
                  </a:lnTo>
                  <a:lnTo>
                    <a:pt x="297" y="381"/>
                  </a:lnTo>
                  <a:lnTo>
                    <a:pt x="306" y="379"/>
                  </a:lnTo>
                  <a:lnTo>
                    <a:pt x="314" y="373"/>
                  </a:lnTo>
                  <a:lnTo>
                    <a:pt x="320" y="371"/>
                  </a:lnTo>
                  <a:lnTo>
                    <a:pt x="330" y="369"/>
                  </a:lnTo>
                  <a:lnTo>
                    <a:pt x="335" y="375"/>
                  </a:lnTo>
                  <a:lnTo>
                    <a:pt x="340" y="383"/>
                  </a:lnTo>
                  <a:lnTo>
                    <a:pt x="339" y="393"/>
                  </a:lnTo>
                  <a:lnTo>
                    <a:pt x="331" y="398"/>
                  </a:lnTo>
                  <a:lnTo>
                    <a:pt x="326" y="401"/>
                  </a:lnTo>
                  <a:lnTo>
                    <a:pt x="320" y="409"/>
                  </a:lnTo>
                  <a:lnTo>
                    <a:pt x="317" y="420"/>
                  </a:lnTo>
                  <a:lnTo>
                    <a:pt x="315" y="434"/>
                  </a:lnTo>
                  <a:lnTo>
                    <a:pt x="313" y="447"/>
                  </a:lnTo>
                  <a:lnTo>
                    <a:pt x="310" y="457"/>
                  </a:lnTo>
                  <a:lnTo>
                    <a:pt x="298" y="465"/>
                  </a:lnTo>
                  <a:lnTo>
                    <a:pt x="298" y="474"/>
                  </a:lnTo>
                  <a:lnTo>
                    <a:pt x="297" y="482"/>
                  </a:lnTo>
                  <a:lnTo>
                    <a:pt x="297" y="489"/>
                  </a:lnTo>
                  <a:lnTo>
                    <a:pt x="298" y="492"/>
                  </a:lnTo>
                  <a:lnTo>
                    <a:pt x="298" y="498"/>
                  </a:lnTo>
                  <a:lnTo>
                    <a:pt x="286" y="491"/>
                  </a:lnTo>
                  <a:lnTo>
                    <a:pt x="277" y="486"/>
                  </a:lnTo>
                  <a:lnTo>
                    <a:pt x="267" y="482"/>
                  </a:lnTo>
                  <a:lnTo>
                    <a:pt x="255" y="478"/>
                  </a:lnTo>
                  <a:lnTo>
                    <a:pt x="238" y="468"/>
                  </a:lnTo>
                  <a:lnTo>
                    <a:pt x="229" y="464"/>
                  </a:lnTo>
                  <a:lnTo>
                    <a:pt x="229" y="462"/>
                  </a:lnTo>
                  <a:lnTo>
                    <a:pt x="225" y="466"/>
                  </a:lnTo>
                  <a:lnTo>
                    <a:pt x="224" y="468"/>
                  </a:lnTo>
                  <a:lnTo>
                    <a:pt x="221" y="468"/>
                  </a:lnTo>
                  <a:lnTo>
                    <a:pt x="218" y="470"/>
                  </a:lnTo>
                  <a:lnTo>
                    <a:pt x="211" y="469"/>
                  </a:lnTo>
                  <a:lnTo>
                    <a:pt x="192" y="469"/>
                  </a:lnTo>
                  <a:lnTo>
                    <a:pt x="186" y="468"/>
                  </a:lnTo>
                  <a:lnTo>
                    <a:pt x="179" y="468"/>
                  </a:lnTo>
                  <a:lnTo>
                    <a:pt x="171" y="473"/>
                  </a:lnTo>
                  <a:lnTo>
                    <a:pt x="165" y="475"/>
                  </a:lnTo>
                  <a:lnTo>
                    <a:pt x="158" y="479"/>
                  </a:lnTo>
                  <a:lnTo>
                    <a:pt x="152" y="482"/>
                  </a:lnTo>
                  <a:lnTo>
                    <a:pt x="141" y="478"/>
                  </a:lnTo>
                  <a:lnTo>
                    <a:pt x="137" y="485"/>
                  </a:lnTo>
                  <a:lnTo>
                    <a:pt x="132" y="491"/>
                  </a:lnTo>
                  <a:lnTo>
                    <a:pt x="125" y="496"/>
                  </a:lnTo>
                  <a:lnTo>
                    <a:pt x="119" y="499"/>
                  </a:lnTo>
                  <a:lnTo>
                    <a:pt x="108" y="498"/>
                  </a:lnTo>
                  <a:lnTo>
                    <a:pt x="103" y="498"/>
                  </a:lnTo>
                  <a:lnTo>
                    <a:pt x="95" y="502"/>
                  </a:lnTo>
                  <a:lnTo>
                    <a:pt x="85" y="503"/>
                  </a:lnTo>
                  <a:lnTo>
                    <a:pt x="78" y="504"/>
                  </a:lnTo>
                  <a:lnTo>
                    <a:pt x="69" y="504"/>
                  </a:lnTo>
                  <a:lnTo>
                    <a:pt x="61" y="504"/>
                  </a:lnTo>
                  <a:lnTo>
                    <a:pt x="53" y="504"/>
                  </a:lnTo>
                  <a:lnTo>
                    <a:pt x="30" y="506"/>
                  </a:lnTo>
                  <a:lnTo>
                    <a:pt x="25" y="506"/>
                  </a:lnTo>
                  <a:lnTo>
                    <a:pt x="25" y="504"/>
                  </a:lnTo>
                  <a:lnTo>
                    <a:pt x="27" y="502"/>
                  </a:lnTo>
                  <a:lnTo>
                    <a:pt x="30" y="500"/>
                  </a:lnTo>
                  <a:lnTo>
                    <a:pt x="32" y="499"/>
                  </a:lnTo>
                  <a:lnTo>
                    <a:pt x="35" y="498"/>
                  </a:lnTo>
                  <a:lnTo>
                    <a:pt x="38" y="495"/>
                  </a:lnTo>
                  <a:lnTo>
                    <a:pt x="40" y="494"/>
                  </a:lnTo>
                  <a:lnTo>
                    <a:pt x="43" y="492"/>
                  </a:lnTo>
                  <a:lnTo>
                    <a:pt x="44" y="490"/>
                  </a:lnTo>
                  <a:lnTo>
                    <a:pt x="44" y="486"/>
                  </a:lnTo>
                  <a:lnTo>
                    <a:pt x="44" y="482"/>
                  </a:lnTo>
                  <a:lnTo>
                    <a:pt x="46" y="479"/>
                  </a:lnTo>
                  <a:lnTo>
                    <a:pt x="46" y="477"/>
                  </a:lnTo>
                  <a:lnTo>
                    <a:pt x="44" y="474"/>
                  </a:lnTo>
                  <a:lnTo>
                    <a:pt x="42" y="472"/>
                  </a:lnTo>
                  <a:lnTo>
                    <a:pt x="40" y="469"/>
                  </a:lnTo>
                  <a:lnTo>
                    <a:pt x="39" y="466"/>
                  </a:lnTo>
                  <a:lnTo>
                    <a:pt x="39" y="462"/>
                  </a:lnTo>
                  <a:lnTo>
                    <a:pt x="38" y="458"/>
                  </a:lnTo>
                  <a:lnTo>
                    <a:pt x="38" y="456"/>
                  </a:lnTo>
                  <a:lnTo>
                    <a:pt x="36" y="452"/>
                  </a:lnTo>
                  <a:lnTo>
                    <a:pt x="34" y="451"/>
                  </a:lnTo>
                  <a:lnTo>
                    <a:pt x="31" y="449"/>
                  </a:lnTo>
                  <a:lnTo>
                    <a:pt x="29" y="448"/>
                  </a:lnTo>
                  <a:lnTo>
                    <a:pt x="29" y="445"/>
                  </a:lnTo>
                  <a:lnTo>
                    <a:pt x="30" y="441"/>
                  </a:lnTo>
                  <a:lnTo>
                    <a:pt x="32" y="440"/>
                  </a:lnTo>
                  <a:lnTo>
                    <a:pt x="35" y="439"/>
                  </a:lnTo>
                  <a:lnTo>
                    <a:pt x="36" y="436"/>
                  </a:lnTo>
                  <a:lnTo>
                    <a:pt x="35" y="434"/>
                  </a:lnTo>
                  <a:lnTo>
                    <a:pt x="32" y="432"/>
                  </a:lnTo>
                  <a:lnTo>
                    <a:pt x="31" y="430"/>
                  </a:lnTo>
                  <a:lnTo>
                    <a:pt x="32" y="426"/>
                  </a:lnTo>
                  <a:lnTo>
                    <a:pt x="32" y="422"/>
                  </a:lnTo>
                  <a:lnTo>
                    <a:pt x="34" y="419"/>
                  </a:lnTo>
                  <a:lnTo>
                    <a:pt x="34" y="415"/>
                  </a:lnTo>
                  <a:lnTo>
                    <a:pt x="32" y="413"/>
                  </a:lnTo>
                  <a:lnTo>
                    <a:pt x="32" y="409"/>
                  </a:lnTo>
                  <a:lnTo>
                    <a:pt x="35" y="406"/>
                  </a:lnTo>
                  <a:lnTo>
                    <a:pt x="36" y="405"/>
                  </a:lnTo>
                  <a:lnTo>
                    <a:pt x="38" y="401"/>
                  </a:lnTo>
                  <a:lnTo>
                    <a:pt x="35" y="398"/>
                  </a:lnTo>
                  <a:lnTo>
                    <a:pt x="35" y="396"/>
                  </a:lnTo>
                  <a:lnTo>
                    <a:pt x="35" y="392"/>
                  </a:lnTo>
                  <a:lnTo>
                    <a:pt x="34" y="389"/>
                  </a:lnTo>
                  <a:lnTo>
                    <a:pt x="31" y="388"/>
                  </a:lnTo>
                  <a:lnTo>
                    <a:pt x="27" y="388"/>
                  </a:lnTo>
                  <a:lnTo>
                    <a:pt x="23" y="386"/>
                  </a:lnTo>
                  <a:lnTo>
                    <a:pt x="21" y="385"/>
                  </a:lnTo>
                  <a:lnTo>
                    <a:pt x="18" y="384"/>
                  </a:lnTo>
                  <a:lnTo>
                    <a:pt x="17" y="380"/>
                  </a:lnTo>
                  <a:lnTo>
                    <a:pt x="17" y="376"/>
                  </a:lnTo>
                  <a:lnTo>
                    <a:pt x="15" y="373"/>
                  </a:lnTo>
                  <a:lnTo>
                    <a:pt x="14" y="371"/>
                  </a:lnTo>
                  <a:lnTo>
                    <a:pt x="13" y="368"/>
                  </a:lnTo>
                  <a:lnTo>
                    <a:pt x="12" y="366"/>
                  </a:lnTo>
                  <a:lnTo>
                    <a:pt x="9" y="363"/>
                  </a:lnTo>
                  <a:lnTo>
                    <a:pt x="9" y="359"/>
                  </a:lnTo>
                  <a:lnTo>
                    <a:pt x="8" y="356"/>
                  </a:lnTo>
                  <a:lnTo>
                    <a:pt x="8" y="352"/>
                  </a:lnTo>
                  <a:lnTo>
                    <a:pt x="8" y="348"/>
                  </a:lnTo>
                  <a:lnTo>
                    <a:pt x="6" y="345"/>
                  </a:lnTo>
                  <a:lnTo>
                    <a:pt x="5" y="342"/>
                  </a:lnTo>
                  <a:lnTo>
                    <a:pt x="4" y="339"/>
                  </a:lnTo>
                  <a:lnTo>
                    <a:pt x="2" y="337"/>
                  </a:lnTo>
                  <a:lnTo>
                    <a:pt x="0" y="330"/>
                  </a:lnTo>
                  <a:lnTo>
                    <a:pt x="2" y="329"/>
                  </a:lnTo>
                  <a:lnTo>
                    <a:pt x="5" y="329"/>
                  </a:lnTo>
                  <a:lnTo>
                    <a:pt x="15" y="329"/>
                  </a:lnTo>
                  <a:lnTo>
                    <a:pt x="26" y="330"/>
                  </a:lnTo>
                  <a:lnTo>
                    <a:pt x="36" y="329"/>
                  </a:lnTo>
                  <a:lnTo>
                    <a:pt x="47" y="330"/>
                  </a:lnTo>
                  <a:lnTo>
                    <a:pt x="57" y="330"/>
                  </a:lnTo>
                  <a:lnTo>
                    <a:pt x="57" y="328"/>
                  </a:lnTo>
                  <a:lnTo>
                    <a:pt x="57" y="328"/>
                  </a:lnTo>
                  <a:lnTo>
                    <a:pt x="57" y="325"/>
                  </a:lnTo>
                  <a:lnTo>
                    <a:pt x="57" y="322"/>
                  </a:lnTo>
                  <a:lnTo>
                    <a:pt x="59" y="312"/>
                  </a:lnTo>
                  <a:lnTo>
                    <a:pt x="57" y="301"/>
                  </a:lnTo>
                  <a:lnTo>
                    <a:pt x="59" y="291"/>
                  </a:lnTo>
                  <a:lnTo>
                    <a:pt x="59" y="280"/>
                  </a:lnTo>
                  <a:lnTo>
                    <a:pt x="59" y="270"/>
                  </a:lnTo>
                  <a:lnTo>
                    <a:pt x="59" y="259"/>
                  </a:lnTo>
                  <a:lnTo>
                    <a:pt x="59" y="248"/>
                  </a:lnTo>
                  <a:lnTo>
                    <a:pt x="59" y="237"/>
                  </a:lnTo>
                  <a:lnTo>
                    <a:pt x="59" y="227"/>
                  </a:lnTo>
                  <a:lnTo>
                    <a:pt x="59" y="216"/>
                  </a:lnTo>
                  <a:lnTo>
                    <a:pt x="59" y="206"/>
                  </a:lnTo>
                  <a:lnTo>
                    <a:pt x="59" y="195"/>
                  </a:lnTo>
                  <a:lnTo>
                    <a:pt x="59" y="185"/>
                  </a:lnTo>
                  <a:lnTo>
                    <a:pt x="59" y="174"/>
                  </a:lnTo>
                  <a:lnTo>
                    <a:pt x="59" y="164"/>
                  </a:lnTo>
                  <a:lnTo>
                    <a:pt x="60" y="153"/>
                  </a:lnTo>
                  <a:lnTo>
                    <a:pt x="59" y="143"/>
                  </a:lnTo>
                  <a:lnTo>
                    <a:pt x="60" y="132"/>
                  </a:lnTo>
                  <a:lnTo>
                    <a:pt x="60" y="122"/>
                  </a:lnTo>
                  <a:lnTo>
                    <a:pt x="60" y="118"/>
                  </a:lnTo>
                  <a:lnTo>
                    <a:pt x="59" y="108"/>
                  </a:lnTo>
                  <a:lnTo>
                    <a:pt x="59" y="97"/>
                  </a:lnTo>
                  <a:lnTo>
                    <a:pt x="59" y="87"/>
                  </a:lnTo>
                  <a:lnTo>
                    <a:pt x="59" y="75"/>
                  </a:lnTo>
                  <a:lnTo>
                    <a:pt x="59" y="66"/>
                  </a:lnTo>
                  <a:lnTo>
                    <a:pt x="59" y="55"/>
                  </a:lnTo>
                  <a:lnTo>
                    <a:pt x="59" y="55"/>
                  </a:lnTo>
                  <a:lnTo>
                    <a:pt x="60" y="51"/>
                  </a:lnTo>
                  <a:lnTo>
                    <a:pt x="60" y="47"/>
                  </a:lnTo>
                  <a:lnTo>
                    <a:pt x="61" y="43"/>
                  </a:lnTo>
                  <a:lnTo>
                    <a:pt x="61" y="40"/>
                  </a:lnTo>
                  <a:lnTo>
                    <a:pt x="63" y="37"/>
                  </a:lnTo>
                  <a:lnTo>
                    <a:pt x="63" y="33"/>
                  </a:lnTo>
                  <a:lnTo>
                    <a:pt x="63" y="29"/>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13"/>
            <p:cNvSpPr>
              <a:spLocks/>
            </p:cNvSpPr>
            <p:nvPr/>
          </p:nvSpPr>
          <p:spPr bwMode="auto">
            <a:xfrm>
              <a:off x="2283" y="1707"/>
              <a:ext cx="555" cy="961"/>
            </a:xfrm>
            <a:custGeom>
              <a:avLst/>
              <a:gdLst>
                <a:gd name="T0" fmla="*/ 161 w 555"/>
                <a:gd name="T1" fmla="*/ 571 h 961"/>
                <a:gd name="T2" fmla="*/ 148 w 555"/>
                <a:gd name="T3" fmla="*/ 554 h 961"/>
                <a:gd name="T4" fmla="*/ 139 w 555"/>
                <a:gd name="T5" fmla="*/ 533 h 961"/>
                <a:gd name="T6" fmla="*/ 122 w 555"/>
                <a:gd name="T7" fmla="*/ 521 h 961"/>
                <a:gd name="T8" fmla="*/ 105 w 555"/>
                <a:gd name="T9" fmla="*/ 508 h 961"/>
                <a:gd name="T10" fmla="*/ 93 w 555"/>
                <a:gd name="T11" fmla="*/ 493 h 961"/>
                <a:gd name="T12" fmla="*/ 80 w 555"/>
                <a:gd name="T13" fmla="*/ 476 h 961"/>
                <a:gd name="T14" fmla="*/ 67 w 555"/>
                <a:gd name="T15" fmla="*/ 462 h 961"/>
                <a:gd name="T16" fmla="*/ 53 w 555"/>
                <a:gd name="T17" fmla="*/ 446 h 961"/>
                <a:gd name="T18" fmla="*/ 43 w 555"/>
                <a:gd name="T19" fmla="*/ 428 h 961"/>
                <a:gd name="T20" fmla="*/ 38 w 555"/>
                <a:gd name="T21" fmla="*/ 403 h 961"/>
                <a:gd name="T22" fmla="*/ 38 w 555"/>
                <a:gd name="T23" fmla="*/ 374 h 961"/>
                <a:gd name="T24" fmla="*/ 34 w 555"/>
                <a:gd name="T25" fmla="*/ 348 h 961"/>
                <a:gd name="T26" fmla="*/ 25 w 555"/>
                <a:gd name="T27" fmla="*/ 340 h 961"/>
                <a:gd name="T28" fmla="*/ 13 w 555"/>
                <a:gd name="T29" fmla="*/ 335 h 961"/>
                <a:gd name="T30" fmla="*/ 4 w 555"/>
                <a:gd name="T31" fmla="*/ 313 h 961"/>
                <a:gd name="T32" fmla="*/ 20 w 555"/>
                <a:gd name="T33" fmla="*/ 272 h 961"/>
                <a:gd name="T34" fmla="*/ 22 w 555"/>
                <a:gd name="T35" fmla="*/ 238 h 961"/>
                <a:gd name="T36" fmla="*/ 17 w 555"/>
                <a:gd name="T37" fmla="*/ 200 h 961"/>
                <a:gd name="T38" fmla="*/ 20 w 555"/>
                <a:gd name="T39" fmla="*/ 157 h 961"/>
                <a:gd name="T40" fmla="*/ 18 w 555"/>
                <a:gd name="T41" fmla="*/ 133 h 961"/>
                <a:gd name="T42" fmla="*/ 13 w 555"/>
                <a:gd name="T43" fmla="*/ 80 h 961"/>
                <a:gd name="T44" fmla="*/ 26 w 555"/>
                <a:gd name="T45" fmla="*/ 24 h 961"/>
                <a:gd name="T46" fmla="*/ 245 w 555"/>
                <a:gd name="T47" fmla="*/ 8 h 961"/>
                <a:gd name="T48" fmla="*/ 444 w 555"/>
                <a:gd name="T49" fmla="*/ 5 h 961"/>
                <a:gd name="T50" fmla="*/ 461 w 555"/>
                <a:gd name="T51" fmla="*/ 59 h 961"/>
                <a:gd name="T52" fmla="*/ 452 w 555"/>
                <a:gd name="T53" fmla="*/ 131 h 961"/>
                <a:gd name="T54" fmla="*/ 456 w 555"/>
                <a:gd name="T55" fmla="*/ 173 h 961"/>
                <a:gd name="T56" fmla="*/ 483 w 555"/>
                <a:gd name="T57" fmla="*/ 204 h 961"/>
                <a:gd name="T58" fmla="*/ 513 w 555"/>
                <a:gd name="T59" fmla="*/ 209 h 961"/>
                <a:gd name="T60" fmla="*/ 460 w 555"/>
                <a:gd name="T61" fmla="*/ 411 h 961"/>
                <a:gd name="T62" fmla="*/ 392 w 555"/>
                <a:gd name="T63" fmla="*/ 423 h 961"/>
                <a:gd name="T64" fmla="*/ 392 w 555"/>
                <a:gd name="T65" fmla="*/ 493 h 961"/>
                <a:gd name="T66" fmla="*/ 396 w 555"/>
                <a:gd name="T67" fmla="*/ 530 h 961"/>
                <a:gd name="T68" fmla="*/ 415 w 555"/>
                <a:gd name="T69" fmla="*/ 563 h 961"/>
                <a:gd name="T70" fmla="*/ 435 w 555"/>
                <a:gd name="T71" fmla="*/ 585 h 961"/>
                <a:gd name="T72" fmla="*/ 487 w 555"/>
                <a:gd name="T73" fmla="*/ 598 h 961"/>
                <a:gd name="T74" fmla="*/ 545 w 555"/>
                <a:gd name="T75" fmla="*/ 611 h 961"/>
                <a:gd name="T76" fmla="*/ 540 w 555"/>
                <a:gd name="T77" fmla="*/ 651 h 961"/>
                <a:gd name="T78" fmla="*/ 528 w 555"/>
                <a:gd name="T79" fmla="*/ 688 h 961"/>
                <a:gd name="T80" fmla="*/ 547 w 555"/>
                <a:gd name="T81" fmla="*/ 704 h 961"/>
                <a:gd name="T82" fmla="*/ 536 w 555"/>
                <a:gd name="T83" fmla="*/ 751 h 961"/>
                <a:gd name="T84" fmla="*/ 529 w 555"/>
                <a:gd name="T85" fmla="*/ 796 h 961"/>
                <a:gd name="T86" fmla="*/ 546 w 555"/>
                <a:gd name="T87" fmla="*/ 857 h 961"/>
                <a:gd name="T88" fmla="*/ 538 w 555"/>
                <a:gd name="T89" fmla="*/ 933 h 961"/>
                <a:gd name="T90" fmla="*/ 522 w 555"/>
                <a:gd name="T91" fmla="*/ 950 h 961"/>
                <a:gd name="T92" fmla="*/ 499 w 555"/>
                <a:gd name="T93" fmla="*/ 944 h 961"/>
                <a:gd name="T94" fmla="*/ 465 w 555"/>
                <a:gd name="T95" fmla="*/ 948 h 961"/>
                <a:gd name="T96" fmla="*/ 399 w 555"/>
                <a:gd name="T97" fmla="*/ 932 h 961"/>
                <a:gd name="T98" fmla="*/ 350 w 555"/>
                <a:gd name="T99" fmla="*/ 911 h 961"/>
                <a:gd name="T100" fmla="*/ 301 w 555"/>
                <a:gd name="T101" fmla="*/ 880 h 961"/>
                <a:gd name="T102" fmla="*/ 238 w 555"/>
                <a:gd name="T103" fmla="*/ 884 h 961"/>
                <a:gd name="T104" fmla="*/ 177 w 555"/>
                <a:gd name="T105" fmla="*/ 877 h 961"/>
                <a:gd name="T106" fmla="*/ 178 w 555"/>
                <a:gd name="T107" fmla="*/ 818 h 961"/>
                <a:gd name="T108" fmla="*/ 178 w 555"/>
                <a:gd name="T109" fmla="*/ 745 h 961"/>
                <a:gd name="T110" fmla="*/ 176 w 555"/>
                <a:gd name="T111" fmla="*/ 702 h 961"/>
                <a:gd name="T112" fmla="*/ 174 w 555"/>
                <a:gd name="T113" fmla="*/ 674 h 961"/>
                <a:gd name="T114" fmla="*/ 173 w 555"/>
                <a:gd name="T115" fmla="*/ 651 h 961"/>
                <a:gd name="T116" fmla="*/ 174 w 555"/>
                <a:gd name="T117" fmla="*/ 631 h 961"/>
                <a:gd name="T118" fmla="*/ 172 w 555"/>
                <a:gd name="T119" fmla="*/ 60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5" h="961">
                  <a:moveTo>
                    <a:pt x="168" y="589"/>
                  </a:moveTo>
                  <a:lnTo>
                    <a:pt x="168" y="585"/>
                  </a:lnTo>
                  <a:lnTo>
                    <a:pt x="166" y="581"/>
                  </a:lnTo>
                  <a:lnTo>
                    <a:pt x="165" y="579"/>
                  </a:lnTo>
                  <a:lnTo>
                    <a:pt x="165" y="576"/>
                  </a:lnTo>
                  <a:lnTo>
                    <a:pt x="162" y="573"/>
                  </a:lnTo>
                  <a:lnTo>
                    <a:pt x="161" y="571"/>
                  </a:lnTo>
                  <a:lnTo>
                    <a:pt x="160" y="568"/>
                  </a:lnTo>
                  <a:lnTo>
                    <a:pt x="157" y="565"/>
                  </a:lnTo>
                  <a:lnTo>
                    <a:pt x="156" y="563"/>
                  </a:lnTo>
                  <a:lnTo>
                    <a:pt x="153" y="562"/>
                  </a:lnTo>
                  <a:lnTo>
                    <a:pt x="152" y="559"/>
                  </a:lnTo>
                  <a:lnTo>
                    <a:pt x="151" y="556"/>
                  </a:lnTo>
                  <a:lnTo>
                    <a:pt x="148" y="554"/>
                  </a:lnTo>
                  <a:lnTo>
                    <a:pt x="148" y="550"/>
                  </a:lnTo>
                  <a:lnTo>
                    <a:pt x="147" y="546"/>
                  </a:lnTo>
                  <a:lnTo>
                    <a:pt x="145" y="543"/>
                  </a:lnTo>
                  <a:lnTo>
                    <a:pt x="144" y="541"/>
                  </a:lnTo>
                  <a:lnTo>
                    <a:pt x="143" y="538"/>
                  </a:lnTo>
                  <a:lnTo>
                    <a:pt x="142" y="535"/>
                  </a:lnTo>
                  <a:lnTo>
                    <a:pt x="139" y="533"/>
                  </a:lnTo>
                  <a:lnTo>
                    <a:pt x="138" y="531"/>
                  </a:lnTo>
                  <a:lnTo>
                    <a:pt x="135" y="529"/>
                  </a:lnTo>
                  <a:lnTo>
                    <a:pt x="132" y="527"/>
                  </a:lnTo>
                  <a:lnTo>
                    <a:pt x="130" y="526"/>
                  </a:lnTo>
                  <a:lnTo>
                    <a:pt x="127" y="524"/>
                  </a:lnTo>
                  <a:lnTo>
                    <a:pt x="125" y="522"/>
                  </a:lnTo>
                  <a:lnTo>
                    <a:pt x="122" y="521"/>
                  </a:lnTo>
                  <a:lnTo>
                    <a:pt x="119" y="520"/>
                  </a:lnTo>
                  <a:lnTo>
                    <a:pt x="117" y="517"/>
                  </a:lnTo>
                  <a:lnTo>
                    <a:pt x="114" y="516"/>
                  </a:lnTo>
                  <a:lnTo>
                    <a:pt x="111" y="513"/>
                  </a:lnTo>
                  <a:lnTo>
                    <a:pt x="109" y="512"/>
                  </a:lnTo>
                  <a:lnTo>
                    <a:pt x="106" y="510"/>
                  </a:lnTo>
                  <a:lnTo>
                    <a:pt x="105" y="508"/>
                  </a:lnTo>
                  <a:lnTo>
                    <a:pt x="102" y="505"/>
                  </a:lnTo>
                  <a:lnTo>
                    <a:pt x="101" y="504"/>
                  </a:lnTo>
                  <a:lnTo>
                    <a:pt x="100" y="503"/>
                  </a:lnTo>
                  <a:lnTo>
                    <a:pt x="98" y="501"/>
                  </a:lnTo>
                  <a:lnTo>
                    <a:pt x="96" y="499"/>
                  </a:lnTo>
                  <a:lnTo>
                    <a:pt x="94" y="496"/>
                  </a:lnTo>
                  <a:lnTo>
                    <a:pt x="93" y="493"/>
                  </a:lnTo>
                  <a:lnTo>
                    <a:pt x="90" y="492"/>
                  </a:lnTo>
                  <a:lnTo>
                    <a:pt x="89" y="490"/>
                  </a:lnTo>
                  <a:lnTo>
                    <a:pt x="88" y="487"/>
                  </a:lnTo>
                  <a:lnTo>
                    <a:pt x="85" y="484"/>
                  </a:lnTo>
                  <a:lnTo>
                    <a:pt x="84" y="482"/>
                  </a:lnTo>
                  <a:lnTo>
                    <a:pt x="83" y="480"/>
                  </a:lnTo>
                  <a:lnTo>
                    <a:pt x="80" y="476"/>
                  </a:lnTo>
                  <a:lnTo>
                    <a:pt x="79" y="476"/>
                  </a:lnTo>
                  <a:lnTo>
                    <a:pt x="77" y="474"/>
                  </a:lnTo>
                  <a:lnTo>
                    <a:pt x="75" y="471"/>
                  </a:lnTo>
                  <a:lnTo>
                    <a:pt x="73" y="469"/>
                  </a:lnTo>
                  <a:lnTo>
                    <a:pt x="71" y="466"/>
                  </a:lnTo>
                  <a:lnTo>
                    <a:pt x="70" y="465"/>
                  </a:lnTo>
                  <a:lnTo>
                    <a:pt x="67" y="462"/>
                  </a:lnTo>
                  <a:lnTo>
                    <a:pt x="64" y="461"/>
                  </a:lnTo>
                  <a:lnTo>
                    <a:pt x="62" y="458"/>
                  </a:lnTo>
                  <a:lnTo>
                    <a:pt x="60" y="457"/>
                  </a:lnTo>
                  <a:lnTo>
                    <a:pt x="58" y="454"/>
                  </a:lnTo>
                  <a:lnTo>
                    <a:pt x="56" y="452"/>
                  </a:lnTo>
                  <a:lnTo>
                    <a:pt x="55" y="449"/>
                  </a:lnTo>
                  <a:lnTo>
                    <a:pt x="53" y="446"/>
                  </a:lnTo>
                  <a:lnTo>
                    <a:pt x="51" y="445"/>
                  </a:lnTo>
                  <a:lnTo>
                    <a:pt x="49" y="442"/>
                  </a:lnTo>
                  <a:lnTo>
                    <a:pt x="47" y="438"/>
                  </a:lnTo>
                  <a:lnTo>
                    <a:pt x="46" y="437"/>
                  </a:lnTo>
                  <a:lnTo>
                    <a:pt x="46" y="435"/>
                  </a:lnTo>
                  <a:lnTo>
                    <a:pt x="45" y="431"/>
                  </a:lnTo>
                  <a:lnTo>
                    <a:pt x="43" y="428"/>
                  </a:lnTo>
                  <a:lnTo>
                    <a:pt x="42" y="424"/>
                  </a:lnTo>
                  <a:lnTo>
                    <a:pt x="42" y="420"/>
                  </a:lnTo>
                  <a:lnTo>
                    <a:pt x="41" y="416"/>
                  </a:lnTo>
                  <a:lnTo>
                    <a:pt x="41" y="414"/>
                  </a:lnTo>
                  <a:lnTo>
                    <a:pt x="39" y="410"/>
                  </a:lnTo>
                  <a:lnTo>
                    <a:pt x="39" y="407"/>
                  </a:lnTo>
                  <a:lnTo>
                    <a:pt x="38" y="403"/>
                  </a:lnTo>
                  <a:lnTo>
                    <a:pt x="38" y="399"/>
                  </a:lnTo>
                  <a:lnTo>
                    <a:pt x="38" y="395"/>
                  </a:lnTo>
                  <a:lnTo>
                    <a:pt x="38" y="391"/>
                  </a:lnTo>
                  <a:lnTo>
                    <a:pt x="38" y="386"/>
                  </a:lnTo>
                  <a:lnTo>
                    <a:pt x="38" y="382"/>
                  </a:lnTo>
                  <a:lnTo>
                    <a:pt x="38" y="378"/>
                  </a:lnTo>
                  <a:lnTo>
                    <a:pt x="38" y="374"/>
                  </a:lnTo>
                  <a:lnTo>
                    <a:pt x="37" y="370"/>
                  </a:lnTo>
                  <a:lnTo>
                    <a:pt x="37" y="368"/>
                  </a:lnTo>
                  <a:lnTo>
                    <a:pt x="37" y="364"/>
                  </a:lnTo>
                  <a:lnTo>
                    <a:pt x="36" y="360"/>
                  </a:lnTo>
                  <a:lnTo>
                    <a:pt x="36" y="356"/>
                  </a:lnTo>
                  <a:lnTo>
                    <a:pt x="36" y="352"/>
                  </a:lnTo>
                  <a:lnTo>
                    <a:pt x="34" y="348"/>
                  </a:lnTo>
                  <a:lnTo>
                    <a:pt x="34" y="344"/>
                  </a:lnTo>
                  <a:lnTo>
                    <a:pt x="33" y="342"/>
                  </a:lnTo>
                  <a:lnTo>
                    <a:pt x="33" y="339"/>
                  </a:lnTo>
                  <a:lnTo>
                    <a:pt x="32" y="336"/>
                  </a:lnTo>
                  <a:lnTo>
                    <a:pt x="29" y="335"/>
                  </a:lnTo>
                  <a:lnTo>
                    <a:pt x="28" y="338"/>
                  </a:lnTo>
                  <a:lnTo>
                    <a:pt x="25" y="340"/>
                  </a:lnTo>
                  <a:lnTo>
                    <a:pt x="22" y="342"/>
                  </a:lnTo>
                  <a:lnTo>
                    <a:pt x="20" y="343"/>
                  </a:lnTo>
                  <a:lnTo>
                    <a:pt x="17" y="343"/>
                  </a:lnTo>
                  <a:lnTo>
                    <a:pt x="16" y="343"/>
                  </a:lnTo>
                  <a:lnTo>
                    <a:pt x="15" y="340"/>
                  </a:lnTo>
                  <a:lnTo>
                    <a:pt x="13" y="338"/>
                  </a:lnTo>
                  <a:lnTo>
                    <a:pt x="13" y="335"/>
                  </a:lnTo>
                  <a:lnTo>
                    <a:pt x="12" y="331"/>
                  </a:lnTo>
                  <a:lnTo>
                    <a:pt x="12" y="327"/>
                  </a:lnTo>
                  <a:lnTo>
                    <a:pt x="11" y="325"/>
                  </a:lnTo>
                  <a:lnTo>
                    <a:pt x="9" y="321"/>
                  </a:lnTo>
                  <a:lnTo>
                    <a:pt x="8" y="319"/>
                  </a:lnTo>
                  <a:lnTo>
                    <a:pt x="7" y="317"/>
                  </a:lnTo>
                  <a:lnTo>
                    <a:pt x="4" y="313"/>
                  </a:lnTo>
                  <a:lnTo>
                    <a:pt x="3" y="310"/>
                  </a:lnTo>
                  <a:lnTo>
                    <a:pt x="1" y="308"/>
                  </a:lnTo>
                  <a:lnTo>
                    <a:pt x="0" y="306"/>
                  </a:lnTo>
                  <a:lnTo>
                    <a:pt x="1" y="304"/>
                  </a:lnTo>
                  <a:lnTo>
                    <a:pt x="8" y="293"/>
                  </a:lnTo>
                  <a:lnTo>
                    <a:pt x="13" y="283"/>
                  </a:lnTo>
                  <a:lnTo>
                    <a:pt x="20" y="272"/>
                  </a:lnTo>
                  <a:lnTo>
                    <a:pt x="18" y="271"/>
                  </a:lnTo>
                  <a:lnTo>
                    <a:pt x="18" y="260"/>
                  </a:lnTo>
                  <a:lnTo>
                    <a:pt x="18" y="250"/>
                  </a:lnTo>
                  <a:lnTo>
                    <a:pt x="20" y="247"/>
                  </a:lnTo>
                  <a:lnTo>
                    <a:pt x="21" y="245"/>
                  </a:lnTo>
                  <a:lnTo>
                    <a:pt x="22" y="242"/>
                  </a:lnTo>
                  <a:lnTo>
                    <a:pt x="22" y="238"/>
                  </a:lnTo>
                  <a:lnTo>
                    <a:pt x="20" y="236"/>
                  </a:lnTo>
                  <a:lnTo>
                    <a:pt x="18" y="234"/>
                  </a:lnTo>
                  <a:lnTo>
                    <a:pt x="18" y="233"/>
                  </a:lnTo>
                  <a:lnTo>
                    <a:pt x="17" y="232"/>
                  </a:lnTo>
                  <a:lnTo>
                    <a:pt x="17" y="221"/>
                  </a:lnTo>
                  <a:lnTo>
                    <a:pt x="17" y="211"/>
                  </a:lnTo>
                  <a:lnTo>
                    <a:pt x="17" y="200"/>
                  </a:lnTo>
                  <a:lnTo>
                    <a:pt x="16" y="188"/>
                  </a:lnTo>
                  <a:lnTo>
                    <a:pt x="16" y="178"/>
                  </a:lnTo>
                  <a:lnTo>
                    <a:pt x="16" y="168"/>
                  </a:lnTo>
                  <a:lnTo>
                    <a:pt x="16" y="168"/>
                  </a:lnTo>
                  <a:lnTo>
                    <a:pt x="17" y="164"/>
                  </a:lnTo>
                  <a:lnTo>
                    <a:pt x="18" y="160"/>
                  </a:lnTo>
                  <a:lnTo>
                    <a:pt x="20" y="157"/>
                  </a:lnTo>
                  <a:lnTo>
                    <a:pt x="20" y="154"/>
                  </a:lnTo>
                  <a:lnTo>
                    <a:pt x="21" y="150"/>
                  </a:lnTo>
                  <a:lnTo>
                    <a:pt x="21" y="147"/>
                  </a:lnTo>
                  <a:lnTo>
                    <a:pt x="22" y="143"/>
                  </a:lnTo>
                  <a:lnTo>
                    <a:pt x="21" y="139"/>
                  </a:lnTo>
                  <a:lnTo>
                    <a:pt x="20" y="136"/>
                  </a:lnTo>
                  <a:lnTo>
                    <a:pt x="18" y="133"/>
                  </a:lnTo>
                  <a:lnTo>
                    <a:pt x="16" y="131"/>
                  </a:lnTo>
                  <a:lnTo>
                    <a:pt x="16" y="123"/>
                  </a:lnTo>
                  <a:lnTo>
                    <a:pt x="15" y="113"/>
                  </a:lnTo>
                  <a:lnTo>
                    <a:pt x="15" y="102"/>
                  </a:lnTo>
                  <a:lnTo>
                    <a:pt x="15" y="101"/>
                  </a:lnTo>
                  <a:lnTo>
                    <a:pt x="15" y="90"/>
                  </a:lnTo>
                  <a:lnTo>
                    <a:pt x="13" y="80"/>
                  </a:lnTo>
                  <a:lnTo>
                    <a:pt x="13" y="77"/>
                  </a:lnTo>
                  <a:lnTo>
                    <a:pt x="13" y="69"/>
                  </a:lnTo>
                  <a:lnTo>
                    <a:pt x="12" y="59"/>
                  </a:lnTo>
                  <a:lnTo>
                    <a:pt x="12" y="48"/>
                  </a:lnTo>
                  <a:lnTo>
                    <a:pt x="11" y="38"/>
                  </a:lnTo>
                  <a:lnTo>
                    <a:pt x="11" y="27"/>
                  </a:lnTo>
                  <a:lnTo>
                    <a:pt x="26" y="24"/>
                  </a:lnTo>
                  <a:lnTo>
                    <a:pt x="39" y="33"/>
                  </a:lnTo>
                  <a:lnTo>
                    <a:pt x="93" y="42"/>
                  </a:lnTo>
                  <a:lnTo>
                    <a:pt x="104" y="41"/>
                  </a:lnTo>
                  <a:lnTo>
                    <a:pt x="118" y="58"/>
                  </a:lnTo>
                  <a:lnTo>
                    <a:pt x="127" y="60"/>
                  </a:lnTo>
                  <a:lnTo>
                    <a:pt x="197" y="61"/>
                  </a:lnTo>
                  <a:lnTo>
                    <a:pt x="245" y="8"/>
                  </a:lnTo>
                  <a:lnTo>
                    <a:pt x="253" y="1"/>
                  </a:lnTo>
                  <a:lnTo>
                    <a:pt x="266" y="0"/>
                  </a:lnTo>
                  <a:lnTo>
                    <a:pt x="321" y="1"/>
                  </a:lnTo>
                  <a:lnTo>
                    <a:pt x="393" y="0"/>
                  </a:lnTo>
                  <a:lnTo>
                    <a:pt x="420" y="10"/>
                  </a:lnTo>
                  <a:lnTo>
                    <a:pt x="435" y="9"/>
                  </a:lnTo>
                  <a:lnTo>
                    <a:pt x="444" y="5"/>
                  </a:lnTo>
                  <a:lnTo>
                    <a:pt x="450" y="3"/>
                  </a:lnTo>
                  <a:lnTo>
                    <a:pt x="458" y="4"/>
                  </a:lnTo>
                  <a:lnTo>
                    <a:pt x="458" y="12"/>
                  </a:lnTo>
                  <a:lnTo>
                    <a:pt x="457" y="25"/>
                  </a:lnTo>
                  <a:lnTo>
                    <a:pt x="452" y="42"/>
                  </a:lnTo>
                  <a:lnTo>
                    <a:pt x="458" y="51"/>
                  </a:lnTo>
                  <a:lnTo>
                    <a:pt x="461" y="59"/>
                  </a:lnTo>
                  <a:lnTo>
                    <a:pt x="466" y="68"/>
                  </a:lnTo>
                  <a:lnTo>
                    <a:pt x="465" y="89"/>
                  </a:lnTo>
                  <a:lnTo>
                    <a:pt x="460" y="94"/>
                  </a:lnTo>
                  <a:lnTo>
                    <a:pt x="440" y="116"/>
                  </a:lnTo>
                  <a:lnTo>
                    <a:pt x="444" y="126"/>
                  </a:lnTo>
                  <a:lnTo>
                    <a:pt x="449" y="127"/>
                  </a:lnTo>
                  <a:lnTo>
                    <a:pt x="452" y="131"/>
                  </a:lnTo>
                  <a:lnTo>
                    <a:pt x="449" y="133"/>
                  </a:lnTo>
                  <a:lnTo>
                    <a:pt x="453" y="140"/>
                  </a:lnTo>
                  <a:lnTo>
                    <a:pt x="452" y="148"/>
                  </a:lnTo>
                  <a:lnTo>
                    <a:pt x="454" y="150"/>
                  </a:lnTo>
                  <a:lnTo>
                    <a:pt x="461" y="156"/>
                  </a:lnTo>
                  <a:lnTo>
                    <a:pt x="460" y="169"/>
                  </a:lnTo>
                  <a:lnTo>
                    <a:pt x="456" y="173"/>
                  </a:lnTo>
                  <a:lnTo>
                    <a:pt x="464" y="178"/>
                  </a:lnTo>
                  <a:lnTo>
                    <a:pt x="469" y="191"/>
                  </a:lnTo>
                  <a:lnTo>
                    <a:pt x="469" y="196"/>
                  </a:lnTo>
                  <a:lnTo>
                    <a:pt x="473" y="198"/>
                  </a:lnTo>
                  <a:lnTo>
                    <a:pt x="475" y="200"/>
                  </a:lnTo>
                  <a:lnTo>
                    <a:pt x="482" y="205"/>
                  </a:lnTo>
                  <a:lnTo>
                    <a:pt x="483" y="204"/>
                  </a:lnTo>
                  <a:lnTo>
                    <a:pt x="486" y="203"/>
                  </a:lnTo>
                  <a:lnTo>
                    <a:pt x="490" y="204"/>
                  </a:lnTo>
                  <a:lnTo>
                    <a:pt x="490" y="199"/>
                  </a:lnTo>
                  <a:lnTo>
                    <a:pt x="494" y="198"/>
                  </a:lnTo>
                  <a:lnTo>
                    <a:pt x="503" y="203"/>
                  </a:lnTo>
                  <a:lnTo>
                    <a:pt x="513" y="205"/>
                  </a:lnTo>
                  <a:lnTo>
                    <a:pt x="513" y="209"/>
                  </a:lnTo>
                  <a:lnTo>
                    <a:pt x="504" y="213"/>
                  </a:lnTo>
                  <a:lnTo>
                    <a:pt x="507" y="217"/>
                  </a:lnTo>
                  <a:lnTo>
                    <a:pt x="486" y="334"/>
                  </a:lnTo>
                  <a:lnTo>
                    <a:pt x="470" y="412"/>
                  </a:lnTo>
                  <a:lnTo>
                    <a:pt x="470" y="412"/>
                  </a:lnTo>
                  <a:lnTo>
                    <a:pt x="466" y="408"/>
                  </a:lnTo>
                  <a:lnTo>
                    <a:pt x="460" y="411"/>
                  </a:lnTo>
                  <a:lnTo>
                    <a:pt x="457" y="418"/>
                  </a:lnTo>
                  <a:lnTo>
                    <a:pt x="450" y="419"/>
                  </a:lnTo>
                  <a:lnTo>
                    <a:pt x="439" y="421"/>
                  </a:lnTo>
                  <a:lnTo>
                    <a:pt x="435" y="421"/>
                  </a:lnTo>
                  <a:lnTo>
                    <a:pt x="427" y="418"/>
                  </a:lnTo>
                  <a:lnTo>
                    <a:pt x="398" y="420"/>
                  </a:lnTo>
                  <a:lnTo>
                    <a:pt x="392" y="423"/>
                  </a:lnTo>
                  <a:lnTo>
                    <a:pt x="389" y="445"/>
                  </a:lnTo>
                  <a:lnTo>
                    <a:pt x="389" y="454"/>
                  </a:lnTo>
                  <a:lnTo>
                    <a:pt x="390" y="463"/>
                  </a:lnTo>
                  <a:lnTo>
                    <a:pt x="386" y="473"/>
                  </a:lnTo>
                  <a:lnTo>
                    <a:pt x="385" y="480"/>
                  </a:lnTo>
                  <a:lnTo>
                    <a:pt x="390" y="487"/>
                  </a:lnTo>
                  <a:lnTo>
                    <a:pt x="392" y="493"/>
                  </a:lnTo>
                  <a:lnTo>
                    <a:pt x="390" y="499"/>
                  </a:lnTo>
                  <a:lnTo>
                    <a:pt x="393" y="504"/>
                  </a:lnTo>
                  <a:lnTo>
                    <a:pt x="393" y="507"/>
                  </a:lnTo>
                  <a:lnTo>
                    <a:pt x="388" y="510"/>
                  </a:lnTo>
                  <a:lnTo>
                    <a:pt x="389" y="517"/>
                  </a:lnTo>
                  <a:lnTo>
                    <a:pt x="393" y="525"/>
                  </a:lnTo>
                  <a:lnTo>
                    <a:pt x="396" y="530"/>
                  </a:lnTo>
                  <a:lnTo>
                    <a:pt x="389" y="543"/>
                  </a:lnTo>
                  <a:lnTo>
                    <a:pt x="389" y="548"/>
                  </a:lnTo>
                  <a:lnTo>
                    <a:pt x="393" y="552"/>
                  </a:lnTo>
                  <a:lnTo>
                    <a:pt x="396" y="558"/>
                  </a:lnTo>
                  <a:lnTo>
                    <a:pt x="401" y="562"/>
                  </a:lnTo>
                  <a:lnTo>
                    <a:pt x="407" y="563"/>
                  </a:lnTo>
                  <a:lnTo>
                    <a:pt x="415" y="563"/>
                  </a:lnTo>
                  <a:lnTo>
                    <a:pt x="419" y="564"/>
                  </a:lnTo>
                  <a:lnTo>
                    <a:pt x="423" y="568"/>
                  </a:lnTo>
                  <a:lnTo>
                    <a:pt x="424" y="571"/>
                  </a:lnTo>
                  <a:lnTo>
                    <a:pt x="423" y="575"/>
                  </a:lnTo>
                  <a:lnTo>
                    <a:pt x="427" y="577"/>
                  </a:lnTo>
                  <a:lnTo>
                    <a:pt x="431" y="581"/>
                  </a:lnTo>
                  <a:lnTo>
                    <a:pt x="435" y="585"/>
                  </a:lnTo>
                  <a:lnTo>
                    <a:pt x="443" y="589"/>
                  </a:lnTo>
                  <a:lnTo>
                    <a:pt x="452" y="594"/>
                  </a:lnTo>
                  <a:lnTo>
                    <a:pt x="456" y="594"/>
                  </a:lnTo>
                  <a:lnTo>
                    <a:pt x="458" y="594"/>
                  </a:lnTo>
                  <a:lnTo>
                    <a:pt x="468" y="597"/>
                  </a:lnTo>
                  <a:lnTo>
                    <a:pt x="475" y="598"/>
                  </a:lnTo>
                  <a:lnTo>
                    <a:pt x="487" y="598"/>
                  </a:lnTo>
                  <a:lnTo>
                    <a:pt x="499" y="598"/>
                  </a:lnTo>
                  <a:lnTo>
                    <a:pt x="511" y="597"/>
                  </a:lnTo>
                  <a:lnTo>
                    <a:pt x="520" y="594"/>
                  </a:lnTo>
                  <a:lnTo>
                    <a:pt x="525" y="598"/>
                  </a:lnTo>
                  <a:lnTo>
                    <a:pt x="528" y="603"/>
                  </a:lnTo>
                  <a:lnTo>
                    <a:pt x="543" y="607"/>
                  </a:lnTo>
                  <a:lnTo>
                    <a:pt x="545" y="611"/>
                  </a:lnTo>
                  <a:lnTo>
                    <a:pt x="546" y="615"/>
                  </a:lnTo>
                  <a:lnTo>
                    <a:pt x="538" y="620"/>
                  </a:lnTo>
                  <a:lnTo>
                    <a:pt x="538" y="637"/>
                  </a:lnTo>
                  <a:lnTo>
                    <a:pt x="542" y="640"/>
                  </a:lnTo>
                  <a:lnTo>
                    <a:pt x="546" y="644"/>
                  </a:lnTo>
                  <a:lnTo>
                    <a:pt x="546" y="647"/>
                  </a:lnTo>
                  <a:lnTo>
                    <a:pt x="540" y="651"/>
                  </a:lnTo>
                  <a:lnTo>
                    <a:pt x="530" y="656"/>
                  </a:lnTo>
                  <a:lnTo>
                    <a:pt x="528" y="660"/>
                  </a:lnTo>
                  <a:lnTo>
                    <a:pt x="528" y="665"/>
                  </a:lnTo>
                  <a:lnTo>
                    <a:pt x="525" y="668"/>
                  </a:lnTo>
                  <a:lnTo>
                    <a:pt x="522" y="670"/>
                  </a:lnTo>
                  <a:lnTo>
                    <a:pt x="525" y="674"/>
                  </a:lnTo>
                  <a:lnTo>
                    <a:pt x="528" y="688"/>
                  </a:lnTo>
                  <a:lnTo>
                    <a:pt x="536" y="687"/>
                  </a:lnTo>
                  <a:lnTo>
                    <a:pt x="537" y="688"/>
                  </a:lnTo>
                  <a:lnTo>
                    <a:pt x="533" y="694"/>
                  </a:lnTo>
                  <a:lnTo>
                    <a:pt x="530" y="699"/>
                  </a:lnTo>
                  <a:lnTo>
                    <a:pt x="536" y="706"/>
                  </a:lnTo>
                  <a:lnTo>
                    <a:pt x="543" y="704"/>
                  </a:lnTo>
                  <a:lnTo>
                    <a:pt x="547" y="704"/>
                  </a:lnTo>
                  <a:lnTo>
                    <a:pt x="553" y="702"/>
                  </a:lnTo>
                  <a:lnTo>
                    <a:pt x="555" y="708"/>
                  </a:lnTo>
                  <a:lnTo>
                    <a:pt x="554" y="712"/>
                  </a:lnTo>
                  <a:lnTo>
                    <a:pt x="547" y="720"/>
                  </a:lnTo>
                  <a:lnTo>
                    <a:pt x="543" y="732"/>
                  </a:lnTo>
                  <a:lnTo>
                    <a:pt x="538" y="743"/>
                  </a:lnTo>
                  <a:lnTo>
                    <a:pt x="536" y="751"/>
                  </a:lnTo>
                  <a:lnTo>
                    <a:pt x="533" y="757"/>
                  </a:lnTo>
                  <a:lnTo>
                    <a:pt x="533" y="766"/>
                  </a:lnTo>
                  <a:lnTo>
                    <a:pt x="529" y="772"/>
                  </a:lnTo>
                  <a:lnTo>
                    <a:pt x="524" y="780"/>
                  </a:lnTo>
                  <a:lnTo>
                    <a:pt x="522" y="785"/>
                  </a:lnTo>
                  <a:lnTo>
                    <a:pt x="525" y="791"/>
                  </a:lnTo>
                  <a:lnTo>
                    <a:pt x="529" y="796"/>
                  </a:lnTo>
                  <a:lnTo>
                    <a:pt x="533" y="802"/>
                  </a:lnTo>
                  <a:lnTo>
                    <a:pt x="534" y="810"/>
                  </a:lnTo>
                  <a:lnTo>
                    <a:pt x="534" y="822"/>
                  </a:lnTo>
                  <a:lnTo>
                    <a:pt x="533" y="830"/>
                  </a:lnTo>
                  <a:lnTo>
                    <a:pt x="534" y="835"/>
                  </a:lnTo>
                  <a:lnTo>
                    <a:pt x="545" y="852"/>
                  </a:lnTo>
                  <a:lnTo>
                    <a:pt x="546" y="857"/>
                  </a:lnTo>
                  <a:lnTo>
                    <a:pt x="545" y="869"/>
                  </a:lnTo>
                  <a:lnTo>
                    <a:pt x="542" y="881"/>
                  </a:lnTo>
                  <a:lnTo>
                    <a:pt x="543" y="894"/>
                  </a:lnTo>
                  <a:lnTo>
                    <a:pt x="541" y="902"/>
                  </a:lnTo>
                  <a:lnTo>
                    <a:pt x="537" y="911"/>
                  </a:lnTo>
                  <a:lnTo>
                    <a:pt x="537" y="923"/>
                  </a:lnTo>
                  <a:lnTo>
                    <a:pt x="538" y="933"/>
                  </a:lnTo>
                  <a:lnTo>
                    <a:pt x="545" y="941"/>
                  </a:lnTo>
                  <a:lnTo>
                    <a:pt x="543" y="945"/>
                  </a:lnTo>
                  <a:lnTo>
                    <a:pt x="538" y="946"/>
                  </a:lnTo>
                  <a:lnTo>
                    <a:pt x="534" y="945"/>
                  </a:lnTo>
                  <a:lnTo>
                    <a:pt x="529" y="945"/>
                  </a:lnTo>
                  <a:lnTo>
                    <a:pt x="526" y="948"/>
                  </a:lnTo>
                  <a:lnTo>
                    <a:pt x="522" y="950"/>
                  </a:lnTo>
                  <a:lnTo>
                    <a:pt x="519" y="948"/>
                  </a:lnTo>
                  <a:lnTo>
                    <a:pt x="515" y="945"/>
                  </a:lnTo>
                  <a:lnTo>
                    <a:pt x="512" y="946"/>
                  </a:lnTo>
                  <a:lnTo>
                    <a:pt x="508" y="946"/>
                  </a:lnTo>
                  <a:lnTo>
                    <a:pt x="507" y="945"/>
                  </a:lnTo>
                  <a:lnTo>
                    <a:pt x="504" y="941"/>
                  </a:lnTo>
                  <a:lnTo>
                    <a:pt x="499" y="944"/>
                  </a:lnTo>
                  <a:lnTo>
                    <a:pt x="500" y="948"/>
                  </a:lnTo>
                  <a:lnTo>
                    <a:pt x="500" y="950"/>
                  </a:lnTo>
                  <a:lnTo>
                    <a:pt x="495" y="956"/>
                  </a:lnTo>
                  <a:lnTo>
                    <a:pt x="483" y="961"/>
                  </a:lnTo>
                  <a:lnTo>
                    <a:pt x="478" y="958"/>
                  </a:lnTo>
                  <a:lnTo>
                    <a:pt x="473" y="954"/>
                  </a:lnTo>
                  <a:lnTo>
                    <a:pt x="465" y="948"/>
                  </a:lnTo>
                  <a:lnTo>
                    <a:pt x="453" y="945"/>
                  </a:lnTo>
                  <a:lnTo>
                    <a:pt x="441" y="945"/>
                  </a:lnTo>
                  <a:lnTo>
                    <a:pt x="431" y="946"/>
                  </a:lnTo>
                  <a:lnTo>
                    <a:pt x="415" y="944"/>
                  </a:lnTo>
                  <a:lnTo>
                    <a:pt x="403" y="942"/>
                  </a:lnTo>
                  <a:lnTo>
                    <a:pt x="402" y="935"/>
                  </a:lnTo>
                  <a:lnTo>
                    <a:pt x="399" y="932"/>
                  </a:lnTo>
                  <a:lnTo>
                    <a:pt x="389" y="927"/>
                  </a:lnTo>
                  <a:lnTo>
                    <a:pt x="378" y="924"/>
                  </a:lnTo>
                  <a:lnTo>
                    <a:pt x="375" y="914"/>
                  </a:lnTo>
                  <a:lnTo>
                    <a:pt x="367" y="912"/>
                  </a:lnTo>
                  <a:lnTo>
                    <a:pt x="361" y="915"/>
                  </a:lnTo>
                  <a:lnTo>
                    <a:pt x="354" y="916"/>
                  </a:lnTo>
                  <a:lnTo>
                    <a:pt x="350" y="911"/>
                  </a:lnTo>
                  <a:lnTo>
                    <a:pt x="346" y="907"/>
                  </a:lnTo>
                  <a:lnTo>
                    <a:pt x="341" y="903"/>
                  </a:lnTo>
                  <a:lnTo>
                    <a:pt x="331" y="899"/>
                  </a:lnTo>
                  <a:lnTo>
                    <a:pt x="321" y="894"/>
                  </a:lnTo>
                  <a:lnTo>
                    <a:pt x="312" y="890"/>
                  </a:lnTo>
                  <a:lnTo>
                    <a:pt x="309" y="887"/>
                  </a:lnTo>
                  <a:lnTo>
                    <a:pt x="301" y="880"/>
                  </a:lnTo>
                  <a:lnTo>
                    <a:pt x="296" y="872"/>
                  </a:lnTo>
                  <a:lnTo>
                    <a:pt x="286" y="870"/>
                  </a:lnTo>
                  <a:lnTo>
                    <a:pt x="274" y="868"/>
                  </a:lnTo>
                  <a:lnTo>
                    <a:pt x="262" y="869"/>
                  </a:lnTo>
                  <a:lnTo>
                    <a:pt x="253" y="873"/>
                  </a:lnTo>
                  <a:lnTo>
                    <a:pt x="244" y="882"/>
                  </a:lnTo>
                  <a:lnTo>
                    <a:pt x="238" y="884"/>
                  </a:lnTo>
                  <a:lnTo>
                    <a:pt x="221" y="884"/>
                  </a:lnTo>
                  <a:lnTo>
                    <a:pt x="210" y="885"/>
                  </a:lnTo>
                  <a:lnTo>
                    <a:pt x="200" y="889"/>
                  </a:lnTo>
                  <a:lnTo>
                    <a:pt x="193" y="889"/>
                  </a:lnTo>
                  <a:lnTo>
                    <a:pt x="177" y="890"/>
                  </a:lnTo>
                  <a:lnTo>
                    <a:pt x="177" y="887"/>
                  </a:lnTo>
                  <a:lnTo>
                    <a:pt x="177" y="877"/>
                  </a:lnTo>
                  <a:lnTo>
                    <a:pt x="177" y="872"/>
                  </a:lnTo>
                  <a:lnTo>
                    <a:pt x="177" y="860"/>
                  </a:lnTo>
                  <a:lnTo>
                    <a:pt x="177" y="850"/>
                  </a:lnTo>
                  <a:lnTo>
                    <a:pt x="177" y="839"/>
                  </a:lnTo>
                  <a:lnTo>
                    <a:pt x="177" y="832"/>
                  </a:lnTo>
                  <a:lnTo>
                    <a:pt x="177" y="829"/>
                  </a:lnTo>
                  <a:lnTo>
                    <a:pt x="178" y="818"/>
                  </a:lnTo>
                  <a:lnTo>
                    <a:pt x="178" y="808"/>
                  </a:lnTo>
                  <a:lnTo>
                    <a:pt x="178" y="797"/>
                  </a:lnTo>
                  <a:lnTo>
                    <a:pt x="178" y="787"/>
                  </a:lnTo>
                  <a:lnTo>
                    <a:pt x="178" y="776"/>
                  </a:lnTo>
                  <a:lnTo>
                    <a:pt x="178" y="766"/>
                  </a:lnTo>
                  <a:lnTo>
                    <a:pt x="178" y="755"/>
                  </a:lnTo>
                  <a:lnTo>
                    <a:pt x="178" y="745"/>
                  </a:lnTo>
                  <a:lnTo>
                    <a:pt x="178" y="734"/>
                  </a:lnTo>
                  <a:lnTo>
                    <a:pt x="178" y="723"/>
                  </a:lnTo>
                  <a:lnTo>
                    <a:pt x="180" y="713"/>
                  </a:lnTo>
                  <a:lnTo>
                    <a:pt x="178" y="711"/>
                  </a:lnTo>
                  <a:lnTo>
                    <a:pt x="177" y="708"/>
                  </a:lnTo>
                  <a:lnTo>
                    <a:pt x="176" y="704"/>
                  </a:lnTo>
                  <a:lnTo>
                    <a:pt x="176" y="702"/>
                  </a:lnTo>
                  <a:lnTo>
                    <a:pt x="174" y="698"/>
                  </a:lnTo>
                  <a:lnTo>
                    <a:pt x="174" y="695"/>
                  </a:lnTo>
                  <a:lnTo>
                    <a:pt x="173" y="691"/>
                  </a:lnTo>
                  <a:lnTo>
                    <a:pt x="173" y="686"/>
                  </a:lnTo>
                  <a:lnTo>
                    <a:pt x="173" y="682"/>
                  </a:lnTo>
                  <a:lnTo>
                    <a:pt x="174" y="678"/>
                  </a:lnTo>
                  <a:lnTo>
                    <a:pt x="174" y="674"/>
                  </a:lnTo>
                  <a:lnTo>
                    <a:pt x="174" y="670"/>
                  </a:lnTo>
                  <a:lnTo>
                    <a:pt x="173" y="668"/>
                  </a:lnTo>
                  <a:lnTo>
                    <a:pt x="173" y="665"/>
                  </a:lnTo>
                  <a:lnTo>
                    <a:pt x="172" y="661"/>
                  </a:lnTo>
                  <a:lnTo>
                    <a:pt x="172" y="657"/>
                  </a:lnTo>
                  <a:lnTo>
                    <a:pt x="172" y="653"/>
                  </a:lnTo>
                  <a:lnTo>
                    <a:pt x="173" y="651"/>
                  </a:lnTo>
                  <a:lnTo>
                    <a:pt x="172" y="647"/>
                  </a:lnTo>
                  <a:lnTo>
                    <a:pt x="173" y="643"/>
                  </a:lnTo>
                  <a:lnTo>
                    <a:pt x="173" y="640"/>
                  </a:lnTo>
                  <a:lnTo>
                    <a:pt x="173" y="640"/>
                  </a:lnTo>
                  <a:lnTo>
                    <a:pt x="173" y="640"/>
                  </a:lnTo>
                  <a:lnTo>
                    <a:pt x="174" y="636"/>
                  </a:lnTo>
                  <a:lnTo>
                    <a:pt x="174" y="631"/>
                  </a:lnTo>
                  <a:lnTo>
                    <a:pt x="174" y="627"/>
                  </a:lnTo>
                  <a:lnTo>
                    <a:pt x="174" y="623"/>
                  </a:lnTo>
                  <a:lnTo>
                    <a:pt x="174" y="619"/>
                  </a:lnTo>
                  <a:lnTo>
                    <a:pt x="174" y="617"/>
                  </a:lnTo>
                  <a:lnTo>
                    <a:pt x="173" y="613"/>
                  </a:lnTo>
                  <a:lnTo>
                    <a:pt x="173" y="609"/>
                  </a:lnTo>
                  <a:lnTo>
                    <a:pt x="172" y="606"/>
                  </a:lnTo>
                  <a:lnTo>
                    <a:pt x="170" y="603"/>
                  </a:lnTo>
                  <a:lnTo>
                    <a:pt x="169" y="601"/>
                  </a:lnTo>
                  <a:lnTo>
                    <a:pt x="168" y="597"/>
                  </a:lnTo>
                  <a:lnTo>
                    <a:pt x="168" y="593"/>
                  </a:lnTo>
                  <a:lnTo>
                    <a:pt x="168" y="589"/>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4"/>
            <p:cNvSpPr>
              <a:spLocks/>
            </p:cNvSpPr>
            <p:nvPr/>
          </p:nvSpPr>
          <p:spPr bwMode="auto">
            <a:xfrm>
              <a:off x="2913" y="3943"/>
              <a:ext cx="85" cy="39"/>
            </a:xfrm>
            <a:custGeom>
              <a:avLst/>
              <a:gdLst>
                <a:gd name="T0" fmla="*/ 17 w 85"/>
                <a:gd name="T1" fmla="*/ 38 h 39"/>
                <a:gd name="T2" fmla="*/ 17 w 85"/>
                <a:gd name="T3" fmla="*/ 36 h 39"/>
                <a:gd name="T4" fmla="*/ 0 w 85"/>
                <a:gd name="T5" fmla="*/ 36 h 39"/>
                <a:gd name="T6" fmla="*/ 1 w 85"/>
                <a:gd name="T7" fmla="*/ 17 h 39"/>
                <a:gd name="T8" fmla="*/ 2 w 85"/>
                <a:gd name="T9" fmla="*/ 8 h 39"/>
                <a:gd name="T10" fmla="*/ 4 w 85"/>
                <a:gd name="T11" fmla="*/ 0 h 39"/>
                <a:gd name="T12" fmla="*/ 14 w 85"/>
                <a:gd name="T13" fmla="*/ 2 h 39"/>
                <a:gd name="T14" fmla="*/ 26 w 85"/>
                <a:gd name="T15" fmla="*/ 4 h 39"/>
                <a:gd name="T16" fmla="*/ 34 w 85"/>
                <a:gd name="T17" fmla="*/ 4 h 39"/>
                <a:gd name="T18" fmla="*/ 43 w 85"/>
                <a:gd name="T19" fmla="*/ 4 h 39"/>
                <a:gd name="T20" fmla="*/ 52 w 85"/>
                <a:gd name="T21" fmla="*/ 5 h 39"/>
                <a:gd name="T22" fmla="*/ 50 w 85"/>
                <a:gd name="T23" fmla="*/ 12 h 39"/>
                <a:gd name="T24" fmla="*/ 51 w 85"/>
                <a:gd name="T25" fmla="*/ 17 h 39"/>
                <a:gd name="T26" fmla="*/ 57 w 85"/>
                <a:gd name="T27" fmla="*/ 18 h 39"/>
                <a:gd name="T28" fmla="*/ 61 w 85"/>
                <a:gd name="T29" fmla="*/ 19 h 39"/>
                <a:gd name="T30" fmla="*/ 67 w 85"/>
                <a:gd name="T31" fmla="*/ 21 h 39"/>
                <a:gd name="T32" fmla="*/ 74 w 85"/>
                <a:gd name="T33" fmla="*/ 19 h 39"/>
                <a:gd name="T34" fmla="*/ 82 w 85"/>
                <a:gd name="T35" fmla="*/ 21 h 39"/>
                <a:gd name="T36" fmla="*/ 85 w 85"/>
                <a:gd name="T37" fmla="*/ 27 h 39"/>
                <a:gd name="T38" fmla="*/ 85 w 85"/>
                <a:gd name="T39" fmla="*/ 34 h 39"/>
                <a:gd name="T40" fmla="*/ 84 w 85"/>
                <a:gd name="T41" fmla="*/ 34 h 39"/>
                <a:gd name="T42" fmla="*/ 84 w 85"/>
                <a:gd name="T43" fmla="*/ 32 h 39"/>
                <a:gd name="T44" fmla="*/ 81 w 85"/>
                <a:gd name="T45" fmla="*/ 32 h 39"/>
                <a:gd name="T46" fmla="*/ 81 w 85"/>
                <a:gd name="T47" fmla="*/ 32 h 39"/>
                <a:gd name="T48" fmla="*/ 76 w 85"/>
                <a:gd name="T49" fmla="*/ 34 h 39"/>
                <a:gd name="T50" fmla="*/ 74 w 85"/>
                <a:gd name="T51" fmla="*/ 34 h 39"/>
                <a:gd name="T52" fmla="*/ 71 w 85"/>
                <a:gd name="T53" fmla="*/ 34 h 39"/>
                <a:gd name="T54" fmla="*/ 69 w 85"/>
                <a:gd name="T55" fmla="*/ 34 h 39"/>
                <a:gd name="T56" fmla="*/ 65 w 85"/>
                <a:gd name="T57" fmla="*/ 34 h 39"/>
                <a:gd name="T58" fmla="*/ 63 w 85"/>
                <a:gd name="T59" fmla="*/ 35 h 39"/>
                <a:gd name="T60" fmla="*/ 63 w 85"/>
                <a:gd name="T61" fmla="*/ 35 h 39"/>
                <a:gd name="T62" fmla="*/ 61 w 85"/>
                <a:gd name="T63" fmla="*/ 35 h 39"/>
                <a:gd name="T64" fmla="*/ 59 w 85"/>
                <a:gd name="T65" fmla="*/ 35 h 39"/>
                <a:gd name="T66" fmla="*/ 57 w 85"/>
                <a:gd name="T67" fmla="*/ 35 h 39"/>
                <a:gd name="T68" fmla="*/ 56 w 85"/>
                <a:gd name="T69" fmla="*/ 35 h 39"/>
                <a:gd name="T70" fmla="*/ 55 w 85"/>
                <a:gd name="T71" fmla="*/ 35 h 39"/>
                <a:gd name="T72" fmla="*/ 55 w 85"/>
                <a:gd name="T73" fmla="*/ 34 h 39"/>
                <a:gd name="T74" fmla="*/ 55 w 85"/>
                <a:gd name="T75" fmla="*/ 32 h 39"/>
                <a:gd name="T76" fmla="*/ 54 w 85"/>
                <a:gd name="T77" fmla="*/ 31 h 39"/>
                <a:gd name="T78" fmla="*/ 51 w 85"/>
                <a:gd name="T79" fmla="*/ 29 h 39"/>
                <a:gd name="T80" fmla="*/ 50 w 85"/>
                <a:gd name="T81" fmla="*/ 27 h 39"/>
                <a:gd name="T82" fmla="*/ 50 w 85"/>
                <a:gd name="T83" fmla="*/ 26 h 39"/>
                <a:gd name="T84" fmla="*/ 48 w 85"/>
                <a:gd name="T85" fmla="*/ 25 h 39"/>
                <a:gd name="T86" fmla="*/ 50 w 85"/>
                <a:gd name="T87" fmla="*/ 29 h 39"/>
                <a:gd name="T88" fmla="*/ 51 w 85"/>
                <a:gd name="T89" fmla="*/ 31 h 39"/>
                <a:gd name="T90" fmla="*/ 54 w 85"/>
                <a:gd name="T91" fmla="*/ 32 h 39"/>
                <a:gd name="T92" fmla="*/ 54 w 85"/>
                <a:gd name="T93" fmla="*/ 35 h 39"/>
                <a:gd name="T94" fmla="*/ 52 w 85"/>
                <a:gd name="T95" fmla="*/ 36 h 39"/>
                <a:gd name="T96" fmla="*/ 48 w 85"/>
                <a:gd name="T97" fmla="*/ 36 h 39"/>
                <a:gd name="T98" fmla="*/ 47 w 85"/>
                <a:gd name="T99" fmla="*/ 36 h 39"/>
                <a:gd name="T100" fmla="*/ 47 w 85"/>
                <a:gd name="T101" fmla="*/ 38 h 39"/>
                <a:gd name="T102" fmla="*/ 46 w 85"/>
                <a:gd name="T103" fmla="*/ 38 h 39"/>
                <a:gd name="T104" fmla="*/ 46 w 85"/>
                <a:gd name="T105" fmla="*/ 36 h 39"/>
                <a:gd name="T106" fmla="*/ 46 w 85"/>
                <a:gd name="T107" fmla="*/ 36 h 39"/>
                <a:gd name="T108" fmla="*/ 46 w 85"/>
                <a:gd name="T109" fmla="*/ 36 h 39"/>
                <a:gd name="T110" fmla="*/ 43 w 85"/>
                <a:gd name="T111" fmla="*/ 39 h 39"/>
                <a:gd name="T112" fmla="*/ 42 w 85"/>
                <a:gd name="T113" fmla="*/ 38 h 39"/>
                <a:gd name="T114" fmla="*/ 31 w 85"/>
                <a:gd name="T115" fmla="*/ 38 h 39"/>
                <a:gd name="T116" fmla="*/ 30 w 85"/>
                <a:gd name="T117" fmla="*/ 38 h 39"/>
                <a:gd name="T118" fmla="*/ 17 w 85"/>
                <a:gd name="T1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39">
                  <a:moveTo>
                    <a:pt x="17" y="38"/>
                  </a:moveTo>
                  <a:lnTo>
                    <a:pt x="17" y="36"/>
                  </a:lnTo>
                  <a:lnTo>
                    <a:pt x="0" y="36"/>
                  </a:lnTo>
                  <a:lnTo>
                    <a:pt x="1" y="17"/>
                  </a:lnTo>
                  <a:lnTo>
                    <a:pt x="2" y="8"/>
                  </a:lnTo>
                  <a:lnTo>
                    <a:pt x="4" y="0"/>
                  </a:lnTo>
                  <a:lnTo>
                    <a:pt x="14" y="2"/>
                  </a:lnTo>
                  <a:lnTo>
                    <a:pt x="26" y="4"/>
                  </a:lnTo>
                  <a:lnTo>
                    <a:pt x="34" y="4"/>
                  </a:lnTo>
                  <a:lnTo>
                    <a:pt x="43" y="4"/>
                  </a:lnTo>
                  <a:lnTo>
                    <a:pt x="52" y="5"/>
                  </a:lnTo>
                  <a:lnTo>
                    <a:pt x="50" y="12"/>
                  </a:lnTo>
                  <a:lnTo>
                    <a:pt x="51" y="17"/>
                  </a:lnTo>
                  <a:lnTo>
                    <a:pt x="57" y="18"/>
                  </a:lnTo>
                  <a:lnTo>
                    <a:pt x="61" y="19"/>
                  </a:lnTo>
                  <a:lnTo>
                    <a:pt x="67" y="21"/>
                  </a:lnTo>
                  <a:lnTo>
                    <a:pt x="74" y="19"/>
                  </a:lnTo>
                  <a:lnTo>
                    <a:pt x="82" y="21"/>
                  </a:lnTo>
                  <a:lnTo>
                    <a:pt x="85" y="27"/>
                  </a:lnTo>
                  <a:lnTo>
                    <a:pt x="85" y="34"/>
                  </a:lnTo>
                  <a:lnTo>
                    <a:pt x="84" y="34"/>
                  </a:lnTo>
                  <a:lnTo>
                    <a:pt x="84" y="32"/>
                  </a:lnTo>
                  <a:lnTo>
                    <a:pt x="81" y="32"/>
                  </a:lnTo>
                  <a:lnTo>
                    <a:pt x="81" y="32"/>
                  </a:lnTo>
                  <a:lnTo>
                    <a:pt x="76" y="34"/>
                  </a:lnTo>
                  <a:lnTo>
                    <a:pt x="74" y="34"/>
                  </a:lnTo>
                  <a:lnTo>
                    <a:pt x="71" y="34"/>
                  </a:lnTo>
                  <a:lnTo>
                    <a:pt x="69" y="34"/>
                  </a:lnTo>
                  <a:lnTo>
                    <a:pt x="65" y="34"/>
                  </a:lnTo>
                  <a:lnTo>
                    <a:pt x="63" y="35"/>
                  </a:lnTo>
                  <a:lnTo>
                    <a:pt x="63" y="35"/>
                  </a:lnTo>
                  <a:lnTo>
                    <a:pt x="61" y="35"/>
                  </a:lnTo>
                  <a:lnTo>
                    <a:pt x="59" y="35"/>
                  </a:lnTo>
                  <a:lnTo>
                    <a:pt x="57" y="35"/>
                  </a:lnTo>
                  <a:lnTo>
                    <a:pt x="56" y="35"/>
                  </a:lnTo>
                  <a:lnTo>
                    <a:pt x="55" y="35"/>
                  </a:lnTo>
                  <a:lnTo>
                    <a:pt x="55" y="34"/>
                  </a:lnTo>
                  <a:lnTo>
                    <a:pt x="55" y="32"/>
                  </a:lnTo>
                  <a:lnTo>
                    <a:pt x="54" y="31"/>
                  </a:lnTo>
                  <a:lnTo>
                    <a:pt x="51" y="29"/>
                  </a:lnTo>
                  <a:lnTo>
                    <a:pt x="50" y="27"/>
                  </a:lnTo>
                  <a:lnTo>
                    <a:pt x="50" y="26"/>
                  </a:lnTo>
                  <a:lnTo>
                    <a:pt x="48" y="25"/>
                  </a:lnTo>
                  <a:lnTo>
                    <a:pt x="50" y="29"/>
                  </a:lnTo>
                  <a:lnTo>
                    <a:pt x="51" y="31"/>
                  </a:lnTo>
                  <a:lnTo>
                    <a:pt x="54" y="32"/>
                  </a:lnTo>
                  <a:lnTo>
                    <a:pt x="54" y="35"/>
                  </a:lnTo>
                  <a:lnTo>
                    <a:pt x="52" y="36"/>
                  </a:lnTo>
                  <a:lnTo>
                    <a:pt x="48" y="36"/>
                  </a:lnTo>
                  <a:lnTo>
                    <a:pt x="47" y="36"/>
                  </a:lnTo>
                  <a:lnTo>
                    <a:pt x="47" y="38"/>
                  </a:lnTo>
                  <a:lnTo>
                    <a:pt x="46" y="38"/>
                  </a:lnTo>
                  <a:lnTo>
                    <a:pt x="46" y="36"/>
                  </a:lnTo>
                  <a:lnTo>
                    <a:pt x="46" y="36"/>
                  </a:lnTo>
                  <a:lnTo>
                    <a:pt x="46" y="36"/>
                  </a:lnTo>
                  <a:lnTo>
                    <a:pt x="43" y="39"/>
                  </a:lnTo>
                  <a:lnTo>
                    <a:pt x="42" y="38"/>
                  </a:lnTo>
                  <a:lnTo>
                    <a:pt x="31" y="38"/>
                  </a:lnTo>
                  <a:lnTo>
                    <a:pt x="30" y="38"/>
                  </a:lnTo>
                  <a:lnTo>
                    <a:pt x="17" y="38"/>
                  </a:lnTo>
                  <a:close/>
                </a:path>
              </a:pathLst>
            </a:custGeom>
            <a:solidFill>
              <a:schemeClr val="accent5">
                <a:lumMod val="20000"/>
                <a:lumOff val="8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5"/>
            <p:cNvSpPr>
              <a:spLocks noEditPoints="1"/>
            </p:cNvSpPr>
            <p:nvPr/>
          </p:nvSpPr>
          <p:spPr bwMode="auto">
            <a:xfrm>
              <a:off x="2430" y="3712"/>
              <a:ext cx="283" cy="339"/>
            </a:xfrm>
            <a:custGeom>
              <a:avLst/>
              <a:gdLst>
                <a:gd name="T0" fmla="*/ 212 w 283"/>
                <a:gd name="T1" fmla="*/ 298 h 339"/>
                <a:gd name="T2" fmla="*/ 220 w 283"/>
                <a:gd name="T3" fmla="*/ 292 h 339"/>
                <a:gd name="T4" fmla="*/ 226 w 283"/>
                <a:gd name="T5" fmla="*/ 295 h 339"/>
                <a:gd name="T6" fmla="*/ 283 w 283"/>
                <a:gd name="T7" fmla="*/ 51 h 339"/>
                <a:gd name="T8" fmla="*/ 247 w 283"/>
                <a:gd name="T9" fmla="*/ 110 h 339"/>
                <a:gd name="T10" fmla="*/ 239 w 283"/>
                <a:gd name="T11" fmla="*/ 195 h 339"/>
                <a:gd name="T12" fmla="*/ 238 w 283"/>
                <a:gd name="T13" fmla="*/ 263 h 339"/>
                <a:gd name="T14" fmla="*/ 242 w 283"/>
                <a:gd name="T15" fmla="*/ 296 h 339"/>
                <a:gd name="T16" fmla="*/ 230 w 283"/>
                <a:gd name="T17" fmla="*/ 299 h 339"/>
                <a:gd name="T18" fmla="*/ 212 w 283"/>
                <a:gd name="T19" fmla="*/ 298 h 339"/>
                <a:gd name="T20" fmla="*/ 226 w 283"/>
                <a:gd name="T21" fmla="*/ 296 h 339"/>
                <a:gd name="T22" fmla="*/ 226 w 283"/>
                <a:gd name="T23" fmla="*/ 292 h 339"/>
                <a:gd name="T24" fmla="*/ 213 w 283"/>
                <a:gd name="T25" fmla="*/ 295 h 339"/>
                <a:gd name="T26" fmla="*/ 200 w 283"/>
                <a:gd name="T27" fmla="*/ 298 h 339"/>
                <a:gd name="T28" fmla="*/ 203 w 283"/>
                <a:gd name="T29" fmla="*/ 299 h 339"/>
                <a:gd name="T30" fmla="*/ 208 w 283"/>
                <a:gd name="T31" fmla="*/ 300 h 339"/>
                <a:gd name="T32" fmla="*/ 196 w 283"/>
                <a:gd name="T33" fmla="*/ 303 h 339"/>
                <a:gd name="T34" fmla="*/ 178 w 283"/>
                <a:gd name="T35" fmla="*/ 305 h 339"/>
                <a:gd name="T36" fmla="*/ 163 w 283"/>
                <a:gd name="T37" fmla="*/ 312 h 339"/>
                <a:gd name="T38" fmla="*/ 148 w 283"/>
                <a:gd name="T39" fmla="*/ 313 h 339"/>
                <a:gd name="T40" fmla="*/ 133 w 283"/>
                <a:gd name="T41" fmla="*/ 317 h 339"/>
                <a:gd name="T42" fmla="*/ 119 w 283"/>
                <a:gd name="T43" fmla="*/ 321 h 339"/>
                <a:gd name="T44" fmla="*/ 107 w 283"/>
                <a:gd name="T45" fmla="*/ 322 h 339"/>
                <a:gd name="T46" fmla="*/ 91 w 283"/>
                <a:gd name="T47" fmla="*/ 326 h 339"/>
                <a:gd name="T48" fmla="*/ 78 w 283"/>
                <a:gd name="T49" fmla="*/ 328 h 339"/>
                <a:gd name="T50" fmla="*/ 65 w 283"/>
                <a:gd name="T51" fmla="*/ 332 h 339"/>
                <a:gd name="T52" fmla="*/ 50 w 283"/>
                <a:gd name="T53" fmla="*/ 335 h 339"/>
                <a:gd name="T54" fmla="*/ 36 w 283"/>
                <a:gd name="T55" fmla="*/ 338 h 339"/>
                <a:gd name="T56" fmla="*/ 36 w 283"/>
                <a:gd name="T57" fmla="*/ 329 h 339"/>
                <a:gd name="T58" fmla="*/ 46 w 283"/>
                <a:gd name="T59" fmla="*/ 328 h 339"/>
                <a:gd name="T60" fmla="*/ 56 w 283"/>
                <a:gd name="T61" fmla="*/ 325 h 339"/>
                <a:gd name="T62" fmla="*/ 77 w 283"/>
                <a:gd name="T63" fmla="*/ 320 h 339"/>
                <a:gd name="T64" fmla="*/ 85 w 283"/>
                <a:gd name="T65" fmla="*/ 321 h 339"/>
                <a:gd name="T66" fmla="*/ 98 w 283"/>
                <a:gd name="T67" fmla="*/ 316 h 339"/>
                <a:gd name="T68" fmla="*/ 112 w 283"/>
                <a:gd name="T69" fmla="*/ 312 h 339"/>
                <a:gd name="T70" fmla="*/ 120 w 283"/>
                <a:gd name="T71" fmla="*/ 309 h 339"/>
                <a:gd name="T72" fmla="*/ 120 w 283"/>
                <a:gd name="T73" fmla="*/ 308 h 339"/>
                <a:gd name="T74" fmla="*/ 127 w 283"/>
                <a:gd name="T75" fmla="*/ 303 h 339"/>
                <a:gd name="T76" fmla="*/ 132 w 283"/>
                <a:gd name="T77" fmla="*/ 307 h 339"/>
                <a:gd name="T78" fmla="*/ 139 w 283"/>
                <a:gd name="T79" fmla="*/ 305 h 339"/>
                <a:gd name="T80" fmla="*/ 141 w 283"/>
                <a:gd name="T81" fmla="*/ 304 h 339"/>
                <a:gd name="T82" fmla="*/ 135 w 283"/>
                <a:gd name="T83" fmla="*/ 292 h 339"/>
                <a:gd name="T84" fmla="*/ 136 w 283"/>
                <a:gd name="T85" fmla="*/ 287 h 339"/>
                <a:gd name="T86" fmla="*/ 131 w 283"/>
                <a:gd name="T87" fmla="*/ 275 h 339"/>
                <a:gd name="T88" fmla="*/ 127 w 283"/>
                <a:gd name="T89" fmla="*/ 262 h 339"/>
                <a:gd name="T90" fmla="*/ 118 w 283"/>
                <a:gd name="T91" fmla="*/ 237 h 339"/>
                <a:gd name="T92" fmla="*/ 111 w 283"/>
                <a:gd name="T93" fmla="*/ 219 h 339"/>
                <a:gd name="T94" fmla="*/ 102 w 283"/>
                <a:gd name="T95" fmla="*/ 195 h 339"/>
                <a:gd name="T96" fmla="*/ 84 w 283"/>
                <a:gd name="T97" fmla="*/ 181 h 339"/>
                <a:gd name="T98" fmla="*/ 74 w 283"/>
                <a:gd name="T99" fmla="*/ 163 h 339"/>
                <a:gd name="T100" fmla="*/ 65 w 283"/>
                <a:gd name="T101" fmla="*/ 142 h 339"/>
                <a:gd name="T102" fmla="*/ 56 w 283"/>
                <a:gd name="T103" fmla="*/ 125 h 339"/>
                <a:gd name="T104" fmla="*/ 39 w 283"/>
                <a:gd name="T105" fmla="*/ 119 h 339"/>
                <a:gd name="T106" fmla="*/ 25 w 283"/>
                <a:gd name="T107" fmla="*/ 105 h 339"/>
                <a:gd name="T108" fmla="*/ 22 w 283"/>
                <a:gd name="T109" fmla="*/ 85 h 339"/>
                <a:gd name="T110" fmla="*/ 9 w 283"/>
                <a:gd name="T111" fmla="*/ 68 h 339"/>
                <a:gd name="T112" fmla="*/ 9 w 283"/>
                <a:gd name="T113" fmla="*/ 54 h 339"/>
                <a:gd name="T114" fmla="*/ 52 w 283"/>
                <a:gd name="T115" fmla="*/ 42 h 339"/>
                <a:gd name="T116" fmla="*/ 115 w 283"/>
                <a:gd name="T117" fmla="*/ 29 h 339"/>
                <a:gd name="T118" fmla="*/ 169 w 283"/>
                <a:gd name="T119" fmla="*/ 6 h 339"/>
                <a:gd name="T120" fmla="*/ 212 w 283"/>
                <a:gd name="T121"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339">
                  <a:moveTo>
                    <a:pt x="222" y="295"/>
                  </a:moveTo>
                  <a:lnTo>
                    <a:pt x="221" y="296"/>
                  </a:lnTo>
                  <a:lnTo>
                    <a:pt x="217" y="296"/>
                  </a:lnTo>
                  <a:lnTo>
                    <a:pt x="217" y="296"/>
                  </a:lnTo>
                  <a:lnTo>
                    <a:pt x="214" y="296"/>
                  </a:lnTo>
                  <a:lnTo>
                    <a:pt x="213" y="296"/>
                  </a:lnTo>
                  <a:lnTo>
                    <a:pt x="212" y="298"/>
                  </a:lnTo>
                  <a:lnTo>
                    <a:pt x="212" y="298"/>
                  </a:lnTo>
                  <a:lnTo>
                    <a:pt x="211" y="298"/>
                  </a:lnTo>
                  <a:lnTo>
                    <a:pt x="209" y="296"/>
                  </a:lnTo>
                  <a:lnTo>
                    <a:pt x="209" y="295"/>
                  </a:lnTo>
                  <a:lnTo>
                    <a:pt x="213" y="295"/>
                  </a:lnTo>
                  <a:lnTo>
                    <a:pt x="213" y="295"/>
                  </a:lnTo>
                  <a:lnTo>
                    <a:pt x="214" y="294"/>
                  </a:lnTo>
                  <a:lnTo>
                    <a:pt x="217" y="292"/>
                  </a:lnTo>
                  <a:lnTo>
                    <a:pt x="220" y="292"/>
                  </a:lnTo>
                  <a:lnTo>
                    <a:pt x="221" y="291"/>
                  </a:lnTo>
                  <a:lnTo>
                    <a:pt x="224" y="291"/>
                  </a:lnTo>
                  <a:lnTo>
                    <a:pt x="226" y="294"/>
                  </a:lnTo>
                  <a:lnTo>
                    <a:pt x="228" y="294"/>
                  </a:lnTo>
                  <a:lnTo>
                    <a:pt x="229" y="294"/>
                  </a:lnTo>
                  <a:lnTo>
                    <a:pt x="228" y="295"/>
                  </a:lnTo>
                  <a:lnTo>
                    <a:pt x="226" y="295"/>
                  </a:lnTo>
                  <a:lnTo>
                    <a:pt x="226" y="295"/>
                  </a:lnTo>
                  <a:lnTo>
                    <a:pt x="222" y="295"/>
                  </a:lnTo>
                  <a:close/>
                  <a:moveTo>
                    <a:pt x="221" y="6"/>
                  </a:moveTo>
                  <a:lnTo>
                    <a:pt x="238" y="16"/>
                  </a:lnTo>
                  <a:lnTo>
                    <a:pt x="250" y="20"/>
                  </a:lnTo>
                  <a:lnTo>
                    <a:pt x="260" y="24"/>
                  </a:lnTo>
                  <a:lnTo>
                    <a:pt x="269" y="29"/>
                  </a:lnTo>
                  <a:lnTo>
                    <a:pt x="281" y="36"/>
                  </a:lnTo>
                  <a:lnTo>
                    <a:pt x="283" y="51"/>
                  </a:lnTo>
                  <a:lnTo>
                    <a:pt x="273" y="58"/>
                  </a:lnTo>
                  <a:lnTo>
                    <a:pt x="264" y="65"/>
                  </a:lnTo>
                  <a:lnTo>
                    <a:pt x="259" y="67"/>
                  </a:lnTo>
                  <a:lnTo>
                    <a:pt x="258" y="78"/>
                  </a:lnTo>
                  <a:lnTo>
                    <a:pt x="255" y="89"/>
                  </a:lnTo>
                  <a:lnTo>
                    <a:pt x="252" y="95"/>
                  </a:lnTo>
                  <a:lnTo>
                    <a:pt x="249" y="100"/>
                  </a:lnTo>
                  <a:lnTo>
                    <a:pt x="247" y="110"/>
                  </a:lnTo>
                  <a:lnTo>
                    <a:pt x="249" y="122"/>
                  </a:lnTo>
                  <a:lnTo>
                    <a:pt x="250" y="138"/>
                  </a:lnTo>
                  <a:lnTo>
                    <a:pt x="252" y="152"/>
                  </a:lnTo>
                  <a:lnTo>
                    <a:pt x="252" y="161"/>
                  </a:lnTo>
                  <a:lnTo>
                    <a:pt x="251" y="171"/>
                  </a:lnTo>
                  <a:lnTo>
                    <a:pt x="246" y="181"/>
                  </a:lnTo>
                  <a:lnTo>
                    <a:pt x="243" y="188"/>
                  </a:lnTo>
                  <a:lnTo>
                    <a:pt x="239" y="195"/>
                  </a:lnTo>
                  <a:lnTo>
                    <a:pt x="234" y="206"/>
                  </a:lnTo>
                  <a:lnTo>
                    <a:pt x="226" y="224"/>
                  </a:lnTo>
                  <a:lnTo>
                    <a:pt x="225" y="232"/>
                  </a:lnTo>
                  <a:lnTo>
                    <a:pt x="225" y="241"/>
                  </a:lnTo>
                  <a:lnTo>
                    <a:pt x="228" y="249"/>
                  </a:lnTo>
                  <a:lnTo>
                    <a:pt x="233" y="254"/>
                  </a:lnTo>
                  <a:lnTo>
                    <a:pt x="237" y="261"/>
                  </a:lnTo>
                  <a:lnTo>
                    <a:pt x="238" y="263"/>
                  </a:lnTo>
                  <a:lnTo>
                    <a:pt x="237" y="269"/>
                  </a:lnTo>
                  <a:lnTo>
                    <a:pt x="235" y="274"/>
                  </a:lnTo>
                  <a:lnTo>
                    <a:pt x="241" y="282"/>
                  </a:lnTo>
                  <a:lnTo>
                    <a:pt x="243" y="283"/>
                  </a:lnTo>
                  <a:lnTo>
                    <a:pt x="247" y="295"/>
                  </a:lnTo>
                  <a:lnTo>
                    <a:pt x="246" y="295"/>
                  </a:lnTo>
                  <a:lnTo>
                    <a:pt x="242" y="295"/>
                  </a:lnTo>
                  <a:lnTo>
                    <a:pt x="242" y="296"/>
                  </a:lnTo>
                  <a:lnTo>
                    <a:pt x="238" y="296"/>
                  </a:lnTo>
                  <a:lnTo>
                    <a:pt x="238" y="298"/>
                  </a:lnTo>
                  <a:lnTo>
                    <a:pt x="237" y="298"/>
                  </a:lnTo>
                  <a:lnTo>
                    <a:pt x="235" y="298"/>
                  </a:lnTo>
                  <a:lnTo>
                    <a:pt x="234" y="298"/>
                  </a:lnTo>
                  <a:lnTo>
                    <a:pt x="234" y="298"/>
                  </a:lnTo>
                  <a:lnTo>
                    <a:pt x="230" y="298"/>
                  </a:lnTo>
                  <a:lnTo>
                    <a:pt x="230" y="299"/>
                  </a:lnTo>
                  <a:lnTo>
                    <a:pt x="222" y="299"/>
                  </a:lnTo>
                  <a:lnTo>
                    <a:pt x="222" y="299"/>
                  </a:lnTo>
                  <a:lnTo>
                    <a:pt x="218" y="299"/>
                  </a:lnTo>
                  <a:lnTo>
                    <a:pt x="217" y="300"/>
                  </a:lnTo>
                  <a:lnTo>
                    <a:pt x="213" y="300"/>
                  </a:lnTo>
                  <a:lnTo>
                    <a:pt x="212" y="299"/>
                  </a:lnTo>
                  <a:lnTo>
                    <a:pt x="212" y="299"/>
                  </a:lnTo>
                  <a:lnTo>
                    <a:pt x="212" y="298"/>
                  </a:lnTo>
                  <a:lnTo>
                    <a:pt x="213" y="298"/>
                  </a:lnTo>
                  <a:lnTo>
                    <a:pt x="214" y="298"/>
                  </a:lnTo>
                  <a:lnTo>
                    <a:pt x="216" y="298"/>
                  </a:lnTo>
                  <a:lnTo>
                    <a:pt x="217" y="298"/>
                  </a:lnTo>
                  <a:lnTo>
                    <a:pt x="221" y="298"/>
                  </a:lnTo>
                  <a:lnTo>
                    <a:pt x="222" y="296"/>
                  </a:lnTo>
                  <a:lnTo>
                    <a:pt x="225" y="296"/>
                  </a:lnTo>
                  <a:lnTo>
                    <a:pt x="226" y="296"/>
                  </a:lnTo>
                  <a:lnTo>
                    <a:pt x="228" y="296"/>
                  </a:lnTo>
                  <a:lnTo>
                    <a:pt x="229" y="295"/>
                  </a:lnTo>
                  <a:lnTo>
                    <a:pt x="230" y="295"/>
                  </a:lnTo>
                  <a:lnTo>
                    <a:pt x="230" y="295"/>
                  </a:lnTo>
                  <a:lnTo>
                    <a:pt x="230" y="294"/>
                  </a:lnTo>
                  <a:lnTo>
                    <a:pt x="229" y="292"/>
                  </a:lnTo>
                  <a:lnTo>
                    <a:pt x="228" y="292"/>
                  </a:lnTo>
                  <a:lnTo>
                    <a:pt x="226" y="292"/>
                  </a:lnTo>
                  <a:lnTo>
                    <a:pt x="224" y="291"/>
                  </a:lnTo>
                  <a:lnTo>
                    <a:pt x="224" y="290"/>
                  </a:lnTo>
                  <a:lnTo>
                    <a:pt x="221" y="290"/>
                  </a:lnTo>
                  <a:lnTo>
                    <a:pt x="218" y="291"/>
                  </a:lnTo>
                  <a:lnTo>
                    <a:pt x="217" y="291"/>
                  </a:lnTo>
                  <a:lnTo>
                    <a:pt x="216" y="292"/>
                  </a:lnTo>
                  <a:lnTo>
                    <a:pt x="214" y="294"/>
                  </a:lnTo>
                  <a:lnTo>
                    <a:pt x="213" y="295"/>
                  </a:lnTo>
                  <a:lnTo>
                    <a:pt x="213" y="295"/>
                  </a:lnTo>
                  <a:lnTo>
                    <a:pt x="212" y="294"/>
                  </a:lnTo>
                  <a:lnTo>
                    <a:pt x="211" y="294"/>
                  </a:lnTo>
                  <a:lnTo>
                    <a:pt x="208" y="296"/>
                  </a:lnTo>
                  <a:lnTo>
                    <a:pt x="207" y="296"/>
                  </a:lnTo>
                  <a:lnTo>
                    <a:pt x="205" y="296"/>
                  </a:lnTo>
                  <a:lnTo>
                    <a:pt x="204" y="298"/>
                  </a:lnTo>
                  <a:lnTo>
                    <a:pt x="200" y="298"/>
                  </a:lnTo>
                  <a:lnTo>
                    <a:pt x="200" y="298"/>
                  </a:lnTo>
                  <a:lnTo>
                    <a:pt x="197" y="298"/>
                  </a:lnTo>
                  <a:lnTo>
                    <a:pt x="197" y="298"/>
                  </a:lnTo>
                  <a:lnTo>
                    <a:pt x="196" y="298"/>
                  </a:lnTo>
                  <a:lnTo>
                    <a:pt x="196" y="299"/>
                  </a:lnTo>
                  <a:lnTo>
                    <a:pt x="196" y="300"/>
                  </a:lnTo>
                  <a:lnTo>
                    <a:pt x="199" y="299"/>
                  </a:lnTo>
                  <a:lnTo>
                    <a:pt x="203" y="299"/>
                  </a:lnTo>
                  <a:lnTo>
                    <a:pt x="203" y="298"/>
                  </a:lnTo>
                  <a:lnTo>
                    <a:pt x="205" y="298"/>
                  </a:lnTo>
                  <a:lnTo>
                    <a:pt x="205" y="298"/>
                  </a:lnTo>
                  <a:lnTo>
                    <a:pt x="209" y="298"/>
                  </a:lnTo>
                  <a:lnTo>
                    <a:pt x="211" y="299"/>
                  </a:lnTo>
                  <a:lnTo>
                    <a:pt x="211" y="300"/>
                  </a:lnTo>
                  <a:lnTo>
                    <a:pt x="208" y="300"/>
                  </a:lnTo>
                  <a:lnTo>
                    <a:pt x="208" y="300"/>
                  </a:lnTo>
                  <a:lnTo>
                    <a:pt x="207" y="300"/>
                  </a:lnTo>
                  <a:lnTo>
                    <a:pt x="205" y="300"/>
                  </a:lnTo>
                  <a:lnTo>
                    <a:pt x="204" y="300"/>
                  </a:lnTo>
                  <a:lnTo>
                    <a:pt x="203" y="301"/>
                  </a:lnTo>
                  <a:lnTo>
                    <a:pt x="201" y="301"/>
                  </a:lnTo>
                  <a:lnTo>
                    <a:pt x="201" y="301"/>
                  </a:lnTo>
                  <a:lnTo>
                    <a:pt x="197" y="301"/>
                  </a:lnTo>
                  <a:lnTo>
                    <a:pt x="196" y="303"/>
                  </a:lnTo>
                  <a:lnTo>
                    <a:pt x="188" y="303"/>
                  </a:lnTo>
                  <a:lnTo>
                    <a:pt x="188" y="304"/>
                  </a:lnTo>
                  <a:lnTo>
                    <a:pt x="186" y="304"/>
                  </a:lnTo>
                  <a:lnTo>
                    <a:pt x="186" y="304"/>
                  </a:lnTo>
                  <a:lnTo>
                    <a:pt x="183" y="304"/>
                  </a:lnTo>
                  <a:lnTo>
                    <a:pt x="182" y="304"/>
                  </a:lnTo>
                  <a:lnTo>
                    <a:pt x="180" y="304"/>
                  </a:lnTo>
                  <a:lnTo>
                    <a:pt x="178" y="305"/>
                  </a:lnTo>
                  <a:lnTo>
                    <a:pt x="177" y="305"/>
                  </a:lnTo>
                  <a:lnTo>
                    <a:pt x="175" y="307"/>
                  </a:lnTo>
                  <a:lnTo>
                    <a:pt x="174" y="307"/>
                  </a:lnTo>
                  <a:lnTo>
                    <a:pt x="174" y="307"/>
                  </a:lnTo>
                  <a:lnTo>
                    <a:pt x="170" y="308"/>
                  </a:lnTo>
                  <a:lnTo>
                    <a:pt x="167" y="311"/>
                  </a:lnTo>
                  <a:lnTo>
                    <a:pt x="166" y="311"/>
                  </a:lnTo>
                  <a:lnTo>
                    <a:pt x="163" y="312"/>
                  </a:lnTo>
                  <a:lnTo>
                    <a:pt x="163" y="312"/>
                  </a:lnTo>
                  <a:lnTo>
                    <a:pt x="162" y="312"/>
                  </a:lnTo>
                  <a:lnTo>
                    <a:pt x="162" y="312"/>
                  </a:lnTo>
                  <a:lnTo>
                    <a:pt x="158" y="312"/>
                  </a:lnTo>
                  <a:lnTo>
                    <a:pt x="158" y="313"/>
                  </a:lnTo>
                  <a:lnTo>
                    <a:pt x="153" y="313"/>
                  </a:lnTo>
                  <a:lnTo>
                    <a:pt x="152" y="313"/>
                  </a:lnTo>
                  <a:lnTo>
                    <a:pt x="148" y="313"/>
                  </a:lnTo>
                  <a:lnTo>
                    <a:pt x="146" y="315"/>
                  </a:lnTo>
                  <a:lnTo>
                    <a:pt x="145" y="315"/>
                  </a:lnTo>
                  <a:lnTo>
                    <a:pt x="144" y="315"/>
                  </a:lnTo>
                  <a:lnTo>
                    <a:pt x="140" y="316"/>
                  </a:lnTo>
                  <a:lnTo>
                    <a:pt x="140" y="316"/>
                  </a:lnTo>
                  <a:lnTo>
                    <a:pt x="139" y="316"/>
                  </a:lnTo>
                  <a:lnTo>
                    <a:pt x="139" y="316"/>
                  </a:lnTo>
                  <a:lnTo>
                    <a:pt x="133" y="317"/>
                  </a:lnTo>
                  <a:lnTo>
                    <a:pt x="132" y="318"/>
                  </a:lnTo>
                  <a:lnTo>
                    <a:pt x="129" y="318"/>
                  </a:lnTo>
                  <a:lnTo>
                    <a:pt x="129" y="318"/>
                  </a:lnTo>
                  <a:lnTo>
                    <a:pt x="125" y="318"/>
                  </a:lnTo>
                  <a:lnTo>
                    <a:pt x="124" y="320"/>
                  </a:lnTo>
                  <a:lnTo>
                    <a:pt x="123" y="320"/>
                  </a:lnTo>
                  <a:lnTo>
                    <a:pt x="123" y="320"/>
                  </a:lnTo>
                  <a:lnTo>
                    <a:pt x="119" y="321"/>
                  </a:lnTo>
                  <a:lnTo>
                    <a:pt x="119" y="321"/>
                  </a:lnTo>
                  <a:lnTo>
                    <a:pt x="116" y="321"/>
                  </a:lnTo>
                  <a:lnTo>
                    <a:pt x="116" y="321"/>
                  </a:lnTo>
                  <a:lnTo>
                    <a:pt x="114" y="321"/>
                  </a:lnTo>
                  <a:lnTo>
                    <a:pt x="114" y="322"/>
                  </a:lnTo>
                  <a:lnTo>
                    <a:pt x="112" y="322"/>
                  </a:lnTo>
                  <a:lnTo>
                    <a:pt x="112" y="322"/>
                  </a:lnTo>
                  <a:lnTo>
                    <a:pt x="107" y="322"/>
                  </a:lnTo>
                  <a:lnTo>
                    <a:pt x="107" y="324"/>
                  </a:lnTo>
                  <a:lnTo>
                    <a:pt x="105" y="324"/>
                  </a:lnTo>
                  <a:lnTo>
                    <a:pt x="105" y="324"/>
                  </a:lnTo>
                  <a:lnTo>
                    <a:pt x="99" y="324"/>
                  </a:lnTo>
                  <a:lnTo>
                    <a:pt x="98" y="325"/>
                  </a:lnTo>
                  <a:lnTo>
                    <a:pt x="97" y="325"/>
                  </a:lnTo>
                  <a:lnTo>
                    <a:pt x="95" y="325"/>
                  </a:lnTo>
                  <a:lnTo>
                    <a:pt x="91" y="326"/>
                  </a:lnTo>
                  <a:lnTo>
                    <a:pt x="91" y="326"/>
                  </a:lnTo>
                  <a:lnTo>
                    <a:pt x="89" y="326"/>
                  </a:lnTo>
                  <a:lnTo>
                    <a:pt x="87" y="326"/>
                  </a:lnTo>
                  <a:lnTo>
                    <a:pt x="86" y="326"/>
                  </a:lnTo>
                  <a:lnTo>
                    <a:pt x="86" y="328"/>
                  </a:lnTo>
                  <a:lnTo>
                    <a:pt x="84" y="328"/>
                  </a:lnTo>
                  <a:lnTo>
                    <a:pt x="84" y="328"/>
                  </a:lnTo>
                  <a:lnTo>
                    <a:pt x="78" y="328"/>
                  </a:lnTo>
                  <a:lnTo>
                    <a:pt x="78" y="329"/>
                  </a:lnTo>
                  <a:lnTo>
                    <a:pt x="76" y="329"/>
                  </a:lnTo>
                  <a:lnTo>
                    <a:pt x="74" y="329"/>
                  </a:lnTo>
                  <a:lnTo>
                    <a:pt x="72" y="330"/>
                  </a:lnTo>
                  <a:lnTo>
                    <a:pt x="70" y="330"/>
                  </a:lnTo>
                  <a:lnTo>
                    <a:pt x="67" y="330"/>
                  </a:lnTo>
                  <a:lnTo>
                    <a:pt x="67" y="332"/>
                  </a:lnTo>
                  <a:lnTo>
                    <a:pt x="65" y="332"/>
                  </a:lnTo>
                  <a:lnTo>
                    <a:pt x="63" y="333"/>
                  </a:lnTo>
                  <a:lnTo>
                    <a:pt x="60" y="333"/>
                  </a:lnTo>
                  <a:lnTo>
                    <a:pt x="59" y="333"/>
                  </a:lnTo>
                  <a:lnTo>
                    <a:pt x="57" y="333"/>
                  </a:lnTo>
                  <a:lnTo>
                    <a:pt x="55" y="334"/>
                  </a:lnTo>
                  <a:lnTo>
                    <a:pt x="52" y="334"/>
                  </a:lnTo>
                  <a:lnTo>
                    <a:pt x="52" y="335"/>
                  </a:lnTo>
                  <a:lnTo>
                    <a:pt x="50" y="335"/>
                  </a:lnTo>
                  <a:lnTo>
                    <a:pt x="50" y="335"/>
                  </a:lnTo>
                  <a:lnTo>
                    <a:pt x="46" y="335"/>
                  </a:lnTo>
                  <a:lnTo>
                    <a:pt x="46" y="337"/>
                  </a:lnTo>
                  <a:lnTo>
                    <a:pt x="42" y="337"/>
                  </a:lnTo>
                  <a:lnTo>
                    <a:pt x="40" y="337"/>
                  </a:lnTo>
                  <a:lnTo>
                    <a:pt x="40" y="337"/>
                  </a:lnTo>
                  <a:lnTo>
                    <a:pt x="39" y="338"/>
                  </a:lnTo>
                  <a:lnTo>
                    <a:pt x="36" y="338"/>
                  </a:lnTo>
                  <a:lnTo>
                    <a:pt x="35" y="339"/>
                  </a:lnTo>
                  <a:lnTo>
                    <a:pt x="34" y="339"/>
                  </a:lnTo>
                  <a:lnTo>
                    <a:pt x="34" y="338"/>
                  </a:lnTo>
                  <a:lnTo>
                    <a:pt x="34" y="335"/>
                  </a:lnTo>
                  <a:lnTo>
                    <a:pt x="34" y="334"/>
                  </a:lnTo>
                  <a:lnTo>
                    <a:pt x="34" y="332"/>
                  </a:lnTo>
                  <a:lnTo>
                    <a:pt x="35" y="332"/>
                  </a:lnTo>
                  <a:lnTo>
                    <a:pt x="36" y="329"/>
                  </a:lnTo>
                  <a:lnTo>
                    <a:pt x="36" y="328"/>
                  </a:lnTo>
                  <a:lnTo>
                    <a:pt x="38" y="328"/>
                  </a:lnTo>
                  <a:lnTo>
                    <a:pt x="39" y="328"/>
                  </a:lnTo>
                  <a:lnTo>
                    <a:pt x="40" y="330"/>
                  </a:lnTo>
                  <a:lnTo>
                    <a:pt x="43" y="330"/>
                  </a:lnTo>
                  <a:lnTo>
                    <a:pt x="43" y="330"/>
                  </a:lnTo>
                  <a:lnTo>
                    <a:pt x="44" y="329"/>
                  </a:lnTo>
                  <a:lnTo>
                    <a:pt x="46" y="328"/>
                  </a:lnTo>
                  <a:lnTo>
                    <a:pt x="47" y="326"/>
                  </a:lnTo>
                  <a:lnTo>
                    <a:pt x="50" y="326"/>
                  </a:lnTo>
                  <a:lnTo>
                    <a:pt x="51" y="326"/>
                  </a:lnTo>
                  <a:lnTo>
                    <a:pt x="51" y="326"/>
                  </a:lnTo>
                  <a:lnTo>
                    <a:pt x="52" y="326"/>
                  </a:lnTo>
                  <a:lnTo>
                    <a:pt x="53" y="326"/>
                  </a:lnTo>
                  <a:lnTo>
                    <a:pt x="55" y="325"/>
                  </a:lnTo>
                  <a:lnTo>
                    <a:pt x="56" y="325"/>
                  </a:lnTo>
                  <a:lnTo>
                    <a:pt x="57" y="325"/>
                  </a:lnTo>
                  <a:lnTo>
                    <a:pt x="57" y="325"/>
                  </a:lnTo>
                  <a:lnTo>
                    <a:pt x="61" y="325"/>
                  </a:lnTo>
                  <a:lnTo>
                    <a:pt x="64" y="322"/>
                  </a:lnTo>
                  <a:lnTo>
                    <a:pt x="67" y="322"/>
                  </a:lnTo>
                  <a:lnTo>
                    <a:pt x="69" y="324"/>
                  </a:lnTo>
                  <a:lnTo>
                    <a:pt x="72" y="322"/>
                  </a:lnTo>
                  <a:lnTo>
                    <a:pt x="77" y="320"/>
                  </a:lnTo>
                  <a:lnTo>
                    <a:pt x="78" y="320"/>
                  </a:lnTo>
                  <a:lnTo>
                    <a:pt x="80" y="320"/>
                  </a:lnTo>
                  <a:lnTo>
                    <a:pt x="80" y="320"/>
                  </a:lnTo>
                  <a:lnTo>
                    <a:pt x="81" y="320"/>
                  </a:lnTo>
                  <a:lnTo>
                    <a:pt x="84" y="320"/>
                  </a:lnTo>
                  <a:lnTo>
                    <a:pt x="84" y="320"/>
                  </a:lnTo>
                  <a:lnTo>
                    <a:pt x="85" y="320"/>
                  </a:lnTo>
                  <a:lnTo>
                    <a:pt x="85" y="321"/>
                  </a:lnTo>
                  <a:lnTo>
                    <a:pt x="87" y="320"/>
                  </a:lnTo>
                  <a:lnTo>
                    <a:pt x="90" y="318"/>
                  </a:lnTo>
                  <a:lnTo>
                    <a:pt x="91" y="317"/>
                  </a:lnTo>
                  <a:lnTo>
                    <a:pt x="93" y="317"/>
                  </a:lnTo>
                  <a:lnTo>
                    <a:pt x="95" y="317"/>
                  </a:lnTo>
                  <a:lnTo>
                    <a:pt x="98" y="317"/>
                  </a:lnTo>
                  <a:lnTo>
                    <a:pt x="98" y="317"/>
                  </a:lnTo>
                  <a:lnTo>
                    <a:pt x="98" y="316"/>
                  </a:lnTo>
                  <a:lnTo>
                    <a:pt x="99" y="316"/>
                  </a:lnTo>
                  <a:lnTo>
                    <a:pt x="102" y="316"/>
                  </a:lnTo>
                  <a:lnTo>
                    <a:pt x="102" y="316"/>
                  </a:lnTo>
                  <a:lnTo>
                    <a:pt x="105" y="315"/>
                  </a:lnTo>
                  <a:lnTo>
                    <a:pt x="105" y="315"/>
                  </a:lnTo>
                  <a:lnTo>
                    <a:pt x="106" y="313"/>
                  </a:lnTo>
                  <a:lnTo>
                    <a:pt x="107" y="312"/>
                  </a:lnTo>
                  <a:lnTo>
                    <a:pt x="112" y="312"/>
                  </a:lnTo>
                  <a:lnTo>
                    <a:pt x="115" y="312"/>
                  </a:lnTo>
                  <a:lnTo>
                    <a:pt x="116" y="312"/>
                  </a:lnTo>
                  <a:lnTo>
                    <a:pt x="118" y="312"/>
                  </a:lnTo>
                  <a:lnTo>
                    <a:pt x="118" y="312"/>
                  </a:lnTo>
                  <a:lnTo>
                    <a:pt x="118" y="309"/>
                  </a:lnTo>
                  <a:lnTo>
                    <a:pt x="119" y="309"/>
                  </a:lnTo>
                  <a:lnTo>
                    <a:pt x="119" y="309"/>
                  </a:lnTo>
                  <a:lnTo>
                    <a:pt x="120" y="309"/>
                  </a:lnTo>
                  <a:lnTo>
                    <a:pt x="122" y="309"/>
                  </a:lnTo>
                  <a:lnTo>
                    <a:pt x="123" y="309"/>
                  </a:lnTo>
                  <a:lnTo>
                    <a:pt x="123" y="309"/>
                  </a:lnTo>
                  <a:lnTo>
                    <a:pt x="123" y="309"/>
                  </a:lnTo>
                  <a:lnTo>
                    <a:pt x="124" y="309"/>
                  </a:lnTo>
                  <a:lnTo>
                    <a:pt x="123" y="309"/>
                  </a:lnTo>
                  <a:lnTo>
                    <a:pt x="120" y="308"/>
                  </a:lnTo>
                  <a:lnTo>
                    <a:pt x="120" y="308"/>
                  </a:lnTo>
                  <a:lnTo>
                    <a:pt x="122" y="307"/>
                  </a:lnTo>
                  <a:lnTo>
                    <a:pt x="120" y="305"/>
                  </a:lnTo>
                  <a:lnTo>
                    <a:pt x="122" y="305"/>
                  </a:lnTo>
                  <a:lnTo>
                    <a:pt x="123" y="307"/>
                  </a:lnTo>
                  <a:lnTo>
                    <a:pt x="124" y="307"/>
                  </a:lnTo>
                  <a:lnTo>
                    <a:pt x="124" y="304"/>
                  </a:lnTo>
                  <a:lnTo>
                    <a:pt x="125" y="303"/>
                  </a:lnTo>
                  <a:lnTo>
                    <a:pt x="127" y="303"/>
                  </a:lnTo>
                  <a:lnTo>
                    <a:pt x="127" y="303"/>
                  </a:lnTo>
                  <a:lnTo>
                    <a:pt x="128" y="303"/>
                  </a:lnTo>
                  <a:lnTo>
                    <a:pt x="128" y="303"/>
                  </a:lnTo>
                  <a:lnTo>
                    <a:pt x="128" y="304"/>
                  </a:lnTo>
                  <a:lnTo>
                    <a:pt x="129" y="305"/>
                  </a:lnTo>
                  <a:lnTo>
                    <a:pt x="132" y="305"/>
                  </a:lnTo>
                  <a:lnTo>
                    <a:pt x="132" y="307"/>
                  </a:lnTo>
                  <a:lnTo>
                    <a:pt x="132" y="307"/>
                  </a:lnTo>
                  <a:lnTo>
                    <a:pt x="133" y="308"/>
                  </a:lnTo>
                  <a:lnTo>
                    <a:pt x="135" y="307"/>
                  </a:lnTo>
                  <a:lnTo>
                    <a:pt x="136" y="308"/>
                  </a:lnTo>
                  <a:lnTo>
                    <a:pt x="136" y="307"/>
                  </a:lnTo>
                  <a:lnTo>
                    <a:pt x="136" y="305"/>
                  </a:lnTo>
                  <a:lnTo>
                    <a:pt x="137" y="305"/>
                  </a:lnTo>
                  <a:lnTo>
                    <a:pt x="137" y="304"/>
                  </a:lnTo>
                  <a:lnTo>
                    <a:pt x="139" y="305"/>
                  </a:lnTo>
                  <a:lnTo>
                    <a:pt x="139" y="304"/>
                  </a:lnTo>
                  <a:lnTo>
                    <a:pt x="139" y="303"/>
                  </a:lnTo>
                  <a:lnTo>
                    <a:pt x="140" y="303"/>
                  </a:lnTo>
                  <a:lnTo>
                    <a:pt x="140" y="303"/>
                  </a:lnTo>
                  <a:lnTo>
                    <a:pt x="140" y="304"/>
                  </a:lnTo>
                  <a:lnTo>
                    <a:pt x="140" y="305"/>
                  </a:lnTo>
                  <a:lnTo>
                    <a:pt x="141" y="304"/>
                  </a:lnTo>
                  <a:lnTo>
                    <a:pt x="141" y="304"/>
                  </a:lnTo>
                  <a:lnTo>
                    <a:pt x="142" y="304"/>
                  </a:lnTo>
                  <a:lnTo>
                    <a:pt x="144" y="303"/>
                  </a:lnTo>
                  <a:lnTo>
                    <a:pt x="144" y="301"/>
                  </a:lnTo>
                  <a:lnTo>
                    <a:pt x="139" y="299"/>
                  </a:lnTo>
                  <a:lnTo>
                    <a:pt x="135" y="298"/>
                  </a:lnTo>
                  <a:lnTo>
                    <a:pt x="133" y="295"/>
                  </a:lnTo>
                  <a:lnTo>
                    <a:pt x="135" y="294"/>
                  </a:lnTo>
                  <a:lnTo>
                    <a:pt x="135" y="292"/>
                  </a:lnTo>
                  <a:lnTo>
                    <a:pt x="133" y="292"/>
                  </a:lnTo>
                  <a:lnTo>
                    <a:pt x="132" y="292"/>
                  </a:lnTo>
                  <a:lnTo>
                    <a:pt x="131" y="290"/>
                  </a:lnTo>
                  <a:lnTo>
                    <a:pt x="132" y="290"/>
                  </a:lnTo>
                  <a:lnTo>
                    <a:pt x="133" y="290"/>
                  </a:lnTo>
                  <a:lnTo>
                    <a:pt x="135" y="290"/>
                  </a:lnTo>
                  <a:lnTo>
                    <a:pt x="136" y="288"/>
                  </a:lnTo>
                  <a:lnTo>
                    <a:pt x="136" y="287"/>
                  </a:lnTo>
                  <a:lnTo>
                    <a:pt x="136" y="282"/>
                  </a:lnTo>
                  <a:lnTo>
                    <a:pt x="136" y="280"/>
                  </a:lnTo>
                  <a:lnTo>
                    <a:pt x="133" y="279"/>
                  </a:lnTo>
                  <a:lnTo>
                    <a:pt x="133" y="279"/>
                  </a:lnTo>
                  <a:lnTo>
                    <a:pt x="133" y="277"/>
                  </a:lnTo>
                  <a:lnTo>
                    <a:pt x="133" y="275"/>
                  </a:lnTo>
                  <a:lnTo>
                    <a:pt x="132" y="274"/>
                  </a:lnTo>
                  <a:lnTo>
                    <a:pt x="131" y="275"/>
                  </a:lnTo>
                  <a:lnTo>
                    <a:pt x="129" y="275"/>
                  </a:lnTo>
                  <a:lnTo>
                    <a:pt x="129" y="275"/>
                  </a:lnTo>
                  <a:lnTo>
                    <a:pt x="128" y="275"/>
                  </a:lnTo>
                  <a:lnTo>
                    <a:pt x="129" y="274"/>
                  </a:lnTo>
                  <a:lnTo>
                    <a:pt x="128" y="273"/>
                  </a:lnTo>
                  <a:lnTo>
                    <a:pt x="129" y="269"/>
                  </a:lnTo>
                  <a:lnTo>
                    <a:pt x="128" y="265"/>
                  </a:lnTo>
                  <a:lnTo>
                    <a:pt x="127" y="262"/>
                  </a:lnTo>
                  <a:lnTo>
                    <a:pt x="125" y="258"/>
                  </a:lnTo>
                  <a:lnTo>
                    <a:pt x="124" y="256"/>
                  </a:lnTo>
                  <a:lnTo>
                    <a:pt x="123" y="253"/>
                  </a:lnTo>
                  <a:lnTo>
                    <a:pt x="122" y="250"/>
                  </a:lnTo>
                  <a:lnTo>
                    <a:pt x="122" y="246"/>
                  </a:lnTo>
                  <a:lnTo>
                    <a:pt x="122" y="243"/>
                  </a:lnTo>
                  <a:lnTo>
                    <a:pt x="120" y="239"/>
                  </a:lnTo>
                  <a:lnTo>
                    <a:pt x="118" y="237"/>
                  </a:lnTo>
                  <a:lnTo>
                    <a:pt x="118" y="235"/>
                  </a:lnTo>
                  <a:lnTo>
                    <a:pt x="119" y="232"/>
                  </a:lnTo>
                  <a:lnTo>
                    <a:pt x="120" y="229"/>
                  </a:lnTo>
                  <a:lnTo>
                    <a:pt x="122" y="227"/>
                  </a:lnTo>
                  <a:lnTo>
                    <a:pt x="120" y="224"/>
                  </a:lnTo>
                  <a:lnTo>
                    <a:pt x="118" y="223"/>
                  </a:lnTo>
                  <a:lnTo>
                    <a:pt x="115" y="222"/>
                  </a:lnTo>
                  <a:lnTo>
                    <a:pt x="111" y="219"/>
                  </a:lnTo>
                  <a:lnTo>
                    <a:pt x="108" y="218"/>
                  </a:lnTo>
                  <a:lnTo>
                    <a:pt x="108" y="215"/>
                  </a:lnTo>
                  <a:lnTo>
                    <a:pt x="108" y="211"/>
                  </a:lnTo>
                  <a:lnTo>
                    <a:pt x="108" y="206"/>
                  </a:lnTo>
                  <a:lnTo>
                    <a:pt x="107" y="203"/>
                  </a:lnTo>
                  <a:lnTo>
                    <a:pt x="107" y="199"/>
                  </a:lnTo>
                  <a:lnTo>
                    <a:pt x="105" y="197"/>
                  </a:lnTo>
                  <a:lnTo>
                    <a:pt x="102" y="195"/>
                  </a:lnTo>
                  <a:lnTo>
                    <a:pt x="99" y="194"/>
                  </a:lnTo>
                  <a:lnTo>
                    <a:pt x="98" y="191"/>
                  </a:lnTo>
                  <a:lnTo>
                    <a:pt x="97" y="188"/>
                  </a:lnTo>
                  <a:lnTo>
                    <a:pt x="95" y="185"/>
                  </a:lnTo>
                  <a:lnTo>
                    <a:pt x="94" y="182"/>
                  </a:lnTo>
                  <a:lnTo>
                    <a:pt x="91" y="181"/>
                  </a:lnTo>
                  <a:lnTo>
                    <a:pt x="87" y="180"/>
                  </a:lnTo>
                  <a:lnTo>
                    <a:pt x="84" y="181"/>
                  </a:lnTo>
                  <a:lnTo>
                    <a:pt x="80" y="181"/>
                  </a:lnTo>
                  <a:lnTo>
                    <a:pt x="78" y="180"/>
                  </a:lnTo>
                  <a:lnTo>
                    <a:pt x="76" y="177"/>
                  </a:lnTo>
                  <a:lnTo>
                    <a:pt x="73" y="176"/>
                  </a:lnTo>
                  <a:lnTo>
                    <a:pt x="73" y="172"/>
                  </a:lnTo>
                  <a:lnTo>
                    <a:pt x="74" y="169"/>
                  </a:lnTo>
                  <a:lnTo>
                    <a:pt x="76" y="165"/>
                  </a:lnTo>
                  <a:lnTo>
                    <a:pt x="74" y="163"/>
                  </a:lnTo>
                  <a:lnTo>
                    <a:pt x="74" y="160"/>
                  </a:lnTo>
                  <a:lnTo>
                    <a:pt x="74" y="156"/>
                  </a:lnTo>
                  <a:lnTo>
                    <a:pt x="74" y="152"/>
                  </a:lnTo>
                  <a:lnTo>
                    <a:pt x="74" y="148"/>
                  </a:lnTo>
                  <a:lnTo>
                    <a:pt x="73" y="146"/>
                  </a:lnTo>
                  <a:lnTo>
                    <a:pt x="72" y="143"/>
                  </a:lnTo>
                  <a:lnTo>
                    <a:pt x="68" y="143"/>
                  </a:lnTo>
                  <a:lnTo>
                    <a:pt x="65" y="142"/>
                  </a:lnTo>
                  <a:lnTo>
                    <a:pt x="63" y="142"/>
                  </a:lnTo>
                  <a:lnTo>
                    <a:pt x="60" y="140"/>
                  </a:lnTo>
                  <a:lnTo>
                    <a:pt x="59" y="137"/>
                  </a:lnTo>
                  <a:lnTo>
                    <a:pt x="59" y="133"/>
                  </a:lnTo>
                  <a:lnTo>
                    <a:pt x="59" y="130"/>
                  </a:lnTo>
                  <a:lnTo>
                    <a:pt x="59" y="126"/>
                  </a:lnTo>
                  <a:lnTo>
                    <a:pt x="57" y="126"/>
                  </a:lnTo>
                  <a:lnTo>
                    <a:pt x="56" y="125"/>
                  </a:lnTo>
                  <a:lnTo>
                    <a:pt x="52" y="125"/>
                  </a:lnTo>
                  <a:lnTo>
                    <a:pt x="51" y="127"/>
                  </a:lnTo>
                  <a:lnTo>
                    <a:pt x="50" y="130"/>
                  </a:lnTo>
                  <a:lnTo>
                    <a:pt x="46" y="130"/>
                  </a:lnTo>
                  <a:lnTo>
                    <a:pt x="44" y="129"/>
                  </a:lnTo>
                  <a:lnTo>
                    <a:pt x="42" y="126"/>
                  </a:lnTo>
                  <a:lnTo>
                    <a:pt x="40" y="123"/>
                  </a:lnTo>
                  <a:lnTo>
                    <a:pt x="39" y="119"/>
                  </a:lnTo>
                  <a:lnTo>
                    <a:pt x="36" y="118"/>
                  </a:lnTo>
                  <a:lnTo>
                    <a:pt x="33" y="119"/>
                  </a:lnTo>
                  <a:lnTo>
                    <a:pt x="29" y="118"/>
                  </a:lnTo>
                  <a:lnTo>
                    <a:pt x="26" y="117"/>
                  </a:lnTo>
                  <a:lnTo>
                    <a:pt x="26" y="114"/>
                  </a:lnTo>
                  <a:lnTo>
                    <a:pt x="23" y="112"/>
                  </a:lnTo>
                  <a:lnTo>
                    <a:pt x="23" y="109"/>
                  </a:lnTo>
                  <a:lnTo>
                    <a:pt x="25" y="105"/>
                  </a:lnTo>
                  <a:lnTo>
                    <a:pt x="23" y="102"/>
                  </a:lnTo>
                  <a:lnTo>
                    <a:pt x="22" y="100"/>
                  </a:lnTo>
                  <a:lnTo>
                    <a:pt x="18" y="99"/>
                  </a:lnTo>
                  <a:lnTo>
                    <a:pt x="17" y="96"/>
                  </a:lnTo>
                  <a:lnTo>
                    <a:pt x="18" y="93"/>
                  </a:lnTo>
                  <a:lnTo>
                    <a:pt x="21" y="91"/>
                  </a:lnTo>
                  <a:lnTo>
                    <a:pt x="23" y="89"/>
                  </a:lnTo>
                  <a:lnTo>
                    <a:pt x="22" y="85"/>
                  </a:lnTo>
                  <a:lnTo>
                    <a:pt x="21" y="84"/>
                  </a:lnTo>
                  <a:lnTo>
                    <a:pt x="21" y="80"/>
                  </a:lnTo>
                  <a:lnTo>
                    <a:pt x="21" y="76"/>
                  </a:lnTo>
                  <a:lnTo>
                    <a:pt x="18" y="76"/>
                  </a:lnTo>
                  <a:lnTo>
                    <a:pt x="14" y="75"/>
                  </a:lnTo>
                  <a:lnTo>
                    <a:pt x="12" y="74"/>
                  </a:lnTo>
                  <a:lnTo>
                    <a:pt x="10" y="70"/>
                  </a:lnTo>
                  <a:lnTo>
                    <a:pt x="9" y="68"/>
                  </a:lnTo>
                  <a:lnTo>
                    <a:pt x="5" y="68"/>
                  </a:lnTo>
                  <a:lnTo>
                    <a:pt x="2" y="68"/>
                  </a:lnTo>
                  <a:lnTo>
                    <a:pt x="1" y="66"/>
                  </a:lnTo>
                  <a:lnTo>
                    <a:pt x="0" y="62"/>
                  </a:lnTo>
                  <a:lnTo>
                    <a:pt x="1" y="59"/>
                  </a:lnTo>
                  <a:lnTo>
                    <a:pt x="4" y="58"/>
                  </a:lnTo>
                  <a:lnTo>
                    <a:pt x="6" y="57"/>
                  </a:lnTo>
                  <a:lnTo>
                    <a:pt x="9" y="54"/>
                  </a:lnTo>
                  <a:lnTo>
                    <a:pt x="10" y="51"/>
                  </a:lnTo>
                  <a:lnTo>
                    <a:pt x="9" y="47"/>
                  </a:lnTo>
                  <a:lnTo>
                    <a:pt x="9" y="44"/>
                  </a:lnTo>
                  <a:lnTo>
                    <a:pt x="8" y="44"/>
                  </a:lnTo>
                  <a:lnTo>
                    <a:pt x="13" y="44"/>
                  </a:lnTo>
                  <a:lnTo>
                    <a:pt x="36" y="42"/>
                  </a:lnTo>
                  <a:lnTo>
                    <a:pt x="44" y="42"/>
                  </a:lnTo>
                  <a:lnTo>
                    <a:pt x="52" y="42"/>
                  </a:lnTo>
                  <a:lnTo>
                    <a:pt x="61" y="42"/>
                  </a:lnTo>
                  <a:lnTo>
                    <a:pt x="68" y="41"/>
                  </a:lnTo>
                  <a:lnTo>
                    <a:pt x="78" y="40"/>
                  </a:lnTo>
                  <a:lnTo>
                    <a:pt x="86" y="36"/>
                  </a:lnTo>
                  <a:lnTo>
                    <a:pt x="91" y="36"/>
                  </a:lnTo>
                  <a:lnTo>
                    <a:pt x="102" y="37"/>
                  </a:lnTo>
                  <a:lnTo>
                    <a:pt x="108" y="34"/>
                  </a:lnTo>
                  <a:lnTo>
                    <a:pt x="115" y="29"/>
                  </a:lnTo>
                  <a:lnTo>
                    <a:pt x="120" y="23"/>
                  </a:lnTo>
                  <a:lnTo>
                    <a:pt x="124" y="16"/>
                  </a:lnTo>
                  <a:lnTo>
                    <a:pt x="135" y="20"/>
                  </a:lnTo>
                  <a:lnTo>
                    <a:pt x="141" y="17"/>
                  </a:lnTo>
                  <a:lnTo>
                    <a:pt x="148" y="13"/>
                  </a:lnTo>
                  <a:lnTo>
                    <a:pt x="154" y="11"/>
                  </a:lnTo>
                  <a:lnTo>
                    <a:pt x="162" y="6"/>
                  </a:lnTo>
                  <a:lnTo>
                    <a:pt x="169" y="6"/>
                  </a:lnTo>
                  <a:lnTo>
                    <a:pt x="175" y="7"/>
                  </a:lnTo>
                  <a:lnTo>
                    <a:pt x="194" y="7"/>
                  </a:lnTo>
                  <a:lnTo>
                    <a:pt x="201" y="8"/>
                  </a:lnTo>
                  <a:lnTo>
                    <a:pt x="204" y="6"/>
                  </a:lnTo>
                  <a:lnTo>
                    <a:pt x="207" y="6"/>
                  </a:lnTo>
                  <a:lnTo>
                    <a:pt x="208" y="4"/>
                  </a:lnTo>
                  <a:lnTo>
                    <a:pt x="212" y="0"/>
                  </a:lnTo>
                  <a:lnTo>
                    <a:pt x="212" y="2"/>
                  </a:lnTo>
                  <a:lnTo>
                    <a:pt x="221" y="6"/>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6"/>
            <p:cNvSpPr>
              <a:spLocks/>
            </p:cNvSpPr>
            <p:nvPr/>
          </p:nvSpPr>
          <p:spPr bwMode="auto">
            <a:xfrm>
              <a:off x="2940" y="3152"/>
              <a:ext cx="249" cy="731"/>
            </a:xfrm>
            <a:custGeom>
              <a:avLst/>
              <a:gdLst>
                <a:gd name="T0" fmla="*/ 246 w 249"/>
                <a:gd name="T1" fmla="*/ 159 h 731"/>
                <a:gd name="T2" fmla="*/ 239 w 249"/>
                <a:gd name="T3" fmla="*/ 165 h 731"/>
                <a:gd name="T4" fmla="*/ 219 w 249"/>
                <a:gd name="T5" fmla="*/ 165 h 731"/>
                <a:gd name="T6" fmla="*/ 219 w 249"/>
                <a:gd name="T7" fmla="*/ 219 h 731"/>
                <a:gd name="T8" fmla="*/ 225 w 249"/>
                <a:gd name="T9" fmla="*/ 268 h 731"/>
                <a:gd name="T10" fmla="*/ 229 w 249"/>
                <a:gd name="T11" fmla="*/ 333 h 731"/>
                <a:gd name="T12" fmla="*/ 219 w 249"/>
                <a:gd name="T13" fmla="*/ 351 h 731"/>
                <a:gd name="T14" fmla="*/ 212 w 249"/>
                <a:gd name="T15" fmla="*/ 368 h 731"/>
                <a:gd name="T16" fmla="*/ 223 w 249"/>
                <a:gd name="T17" fmla="*/ 382 h 731"/>
                <a:gd name="T18" fmla="*/ 237 w 249"/>
                <a:gd name="T19" fmla="*/ 393 h 731"/>
                <a:gd name="T20" fmla="*/ 235 w 249"/>
                <a:gd name="T21" fmla="*/ 406 h 731"/>
                <a:gd name="T22" fmla="*/ 218 w 249"/>
                <a:gd name="T23" fmla="*/ 414 h 731"/>
                <a:gd name="T24" fmla="*/ 206 w 249"/>
                <a:gd name="T25" fmla="*/ 426 h 731"/>
                <a:gd name="T26" fmla="*/ 201 w 249"/>
                <a:gd name="T27" fmla="*/ 440 h 731"/>
                <a:gd name="T28" fmla="*/ 199 w 249"/>
                <a:gd name="T29" fmla="*/ 460 h 731"/>
                <a:gd name="T30" fmla="*/ 212 w 249"/>
                <a:gd name="T31" fmla="*/ 471 h 731"/>
                <a:gd name="T32" fmla="*/ 215 w 249"/>
                <a:gd name="T33" fmla="*/ 492 h 731"/>
                <a:gd name="T34" fmla="*/ 216 w 249"/>
                <a:gd name="T35" fmla="*/ 515 h 731"/>
                <a:gd name="T36" fmla="*/ 210 w 249"/>
                <a:gd name="T37" fmla="*/ 533 h 731"/>
                <a:gd name="T38" fmla="*/ 207 w 249"/>
                <a:gd name="T39" fmla="*/ 553 h 731"/>
                <a:gd name="T40" fmla="*/ 215 w 249"/>
                <a:gd name="T41" fmla="*/ 567 h 731"/>
                <a:gd name="T42" fmla="*/ 236 w 249"/>
                <a:gd name="T43" fmla="*/ 571 h 731"/>
                <a:gd name="T44" fmla="*/ 239 w 249"/>
                <a:gd name="T45" fmla="*/ 593 h 731"/>
                <a:gd name="T46" fmla="*/ 243 w 249"/>
                <a:gd name="T47" fmla="*/ 614 h 731"/>
                <a:gd name="T48" fmla="*/ 227 w 249"/>
                <a:gd name="T49" fmla="*/ 622 h 731"/>
                <a:gd name="T50" fmla="*/ 216 w 249"/>
                <a:gd name="T51" fmla="*/ 636 h 731"/>
                <a:gd name="T52" fmla="*/ 210 w 249"/>
                <a:gd name="T53" fmla="*/ 652 h 731"/>
                <a:gd name="T54" fmla="*/ 212 w 249"/>
                <a:gd name="T55" fmla="*/ 670 h 731"/>
                <a:gd name="T56" fmla="*/ 216 w 249"/>
                <a:gd name="T57" fmla="*/ 690 h 731"/>
                <a:gd name="T58" fmla="*/ 208 w 249"/>
                <a:gd name="T59" fmla="*/ 708 h 731"/>
                <a:gd name="T60" fmla="*/ 202 w 249"/>
                <a:gd name="T61" fmla="*/ 725 h 731"/>
                <a:gd name="T62" fmla="*/ 177 w 249"/>
                <a:gd name="T63" fmla="*/ 695 h 731"/>
                <a:gd name="T64" fmla="*/ 155 w 249"/>
                <a:gd name="T65" fmla="*/ 661 h 731"/>
                <a:gd name="T66" fmla="*/ 119 w 249"/>
                <a:gd name="T67" fmla="*/ 647 h 731"/>
                <a:gd name="T68" fmla="*/ 102 w 249"/>
                <a:gd name="T69" fmla="*/ 630 h 731"/>
                <a:gd name="T70" fmla="*/ 108 w 249"/>
                <a:gd name="T71" fmla="*/ 576 h 731"/>
                <a:gd name="T72" fmla="*/ 101 w 249"/>
                <a:gd name="T73" fmla="*/ 530 h 731"/>
                <a:gd name="T74" fmla="*/ 89 w 249"/>
                <a:gd name="T75" fmla="*/ 500 h 731"/>
                <a:gd name="T76" fmla="*/ 63 w 249"/>
                <a:gd name="T77" fmla="*/ 483 h 731"/>
                <a:gd name="T78" fmla="*/ 68 w 249"/>
                <a:gd name="T79" fmla="*/ 445 h 731"/>
                <a:gd name="T80" fmla="*/ 91 w 249"/>
                <a:gd name="T81" fmla="*/ 390 h 731"/>
                <a:gd name="T82" fmla="*/ 74 w 249"/>
                <a:gd name="T83" fmla="*/ 331 h 731"/>
                <a:gd name="T84" fmla="*/ 61 w 249"/>
                <a:gd name="T85" fmla="*/ 270 h 731"/>
                <a:gd name="T86" fmla="*/ 12 w 249"/>
                <a:gd name="T87" fmla="*/ 202 h 731"/>
                <a:gd name="T88" fmla="*/ 2 w 249"/>
                <a:gd name="T89" fmla="*/ 144 h 731"/>
                <a:gd name="T90" fmla="*/ 38 w 249"/>
                <a:gd name="T91" fmla="*/ 81 h 731"/>
                <a:gd name="T92" fmla="*/ 66 w 249"/>
                <a:gd name="T93" fmla="*/ 3 h 731"/>
                <a:gd name="T94" fmla="*/ 203 w 249"/>
                <a:gd name="T95" fmla="*/ 4 h 731"/>
                <a:gd name="T96" fmla="*/ 202 w 249"/>
                <a:gd name="T97" fmla="*/ 28 h 731"/>
                <a:gd name="T98" fmla="*/ 203 w 249"/>
                <a:gd name="T99" fmla="*/ 51 h 731"/>
                <a:gd name="T100" fmla="*/ 206 w 249"/>
                <a:gd name="T101" fmla="*/ 73 h 731"/>
                <a:gd name="T102" fmla="*/ 219 w 249"/>
                <a:gd name="T103" fmla="*/ 87 h 731"/>
                <a:gd name="T104" fmla="*/ 227 w 249"/>
                <a:gd name="T105" fmla="*/ 104 h 731"/>
                <a:gd name="T106" fmla="*/ 241 w 249"/>
                <a:gd name="T107" fmla="*/ 114 h 731"/>
                <a:gd name="T108" fmla="*/ 248 w 249"/>
                <a:gd name="T109" fmla="*/ 12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731">
                  <a:moveTo>
                    <a:pt x="249" y="140"/>
                  </a:moveTo>
                  <a:lnTo>
                    <a:pt x="249" y="144"/>
                  </a:lnTo>
                  <a:lnTo>
                    <a:pt x="248" y="148"/>
                  </a:lnTo>
                  <a:lnTo>
                    <a:pt x="248" y="152"/>
                  </a:lnTo>
                  <a:lnTo>
                    <a:pt x="248" y="155"/>
                  </a:lnTo>
                  <a:lnTo>
                    <a:pt x="246" y="159"/>
                  </a:lnTo>
                  <a:lnTo>
                    <a:pt x="246" y="159"/>
                  </a:lnTo>
                  <a:lnTo>
                    <a:pt x="246" y="162"/>
                  </a:lnTo>
                  <a:lnTo>
                    <a:pt x="246" y="165"/>
                  </a:lnTo>
                  <a:lnTo>
                    <a:pt x="245" y="166"/>
                  </a:lnTo>
                  <a:lnTo>
                    <a:pt x="241" y="165"/>
                  </a:lnTo>
                  <a:lnTo>
                    <a:pt x="239" y="165"/>
                  </a:lnTo>
                  <a:lnTo>
                    <a:pt x="235" y="164"/>
                  </a:lnTo>
                  <a:lnTo>
                    <a:pt x="232" y="162"/>
                  </a:lnTo>
                  <a:lnTo>
                    <a:pt x="228" y="162"/>
                  </a:lnTo>
                  <a:lnTo>
                    <a:pt x="224" y="162"/>
                  </a:lnTo>
                  <a:lnTo>
                    <a:pt x="222" y="164"/>
                  </a:lnTo>
                  <a:lnTo>
                    <a:pt x="219" y="165"/>
                  </a:lnTo>
                  <a:lnTo>
                    <a:pt x="218" y="168"/>
                  </a:lnTo>
                  <a:lnTo>
                    <a:pt x="218" y="177"/>
                  </a:lnTo>
                  <a:lnTo>
                    <a:pt x="218" y="187"/>
                  </a:lnTo>
                  <a:lnTo>
                    <a:pt x="218" y="198"/>
                  </a:lnTo>
                  <a:lnTo>
                    <a:pt x="219" y="208"/>
                  </a:lnTo>
                  <a:lnTo>
                    <a:pt x="219" y="219"/>
                  </a:lnTo>
                  <a:lnTo>
                    <a:pt x="219" y="229"/>
                  </a:lnTo>
                  <a:lnTo>
                    <a:pt x="219" y="240"/>
                  </a:lnTo>
                  <a:lnTo>
                    <a:pt x="219" y="251"/>
                  </a:lnTo>
                  <a:lnTo>
                    <a:pt x="219" y="262"/>
                  </a:lnTo>
                  <a:lnTo>
                    <a:pt x="224" y="268"/>
                  </a:lnTo>
                  <a:lnTo>
                    <a:pt x="225" y="268"/>
                  </a:lnTo>
                  <a:lnTo>
                    <a:pt x="225" y="279"/>
                  </a:lnTo>
                  <a:lnTo>
                    <a:pt x="227" y="289"/>
                  </a:lnTo>
                  <a:lnTo>
                    <a:pt x="227" y="300"/>
                  </a:lnTo>
                  <a:lnTo>
                    <a:pt x="228" y="312"/>
                  </a:lnTo>
                  <a:lnTo>
                    <a:pt x="229" y="322"/>
                  </a:lnTo>
                  <a:lnTo>
                    <a:pt x="229" y="333"/>
                  </a:lnTo>
                  <a:lnTo>
                    <a:pt x="231" y="343"/>
                  </a:lnTo>
                  <a:lnTo>
                    <a:pt x="228" y="343"/>
                  </a:lnTo>
                  <a:lnTo>
                    <a:pt x="225" y="346"/>
                  </a:lnTo>
                  <a:lnTo>
                    <a:pt x="223" y="347"/>
                  </a:lnTo>
                  <a:lnTo>
                    <a:pt x="220" y="348"/>
                  </a:lnTo>
                  <a:lnTo>
                    <a:pt x="219" y="351"/>
                  </a:lnTo>
                  <a:lnTo>
                    <a:pt x="216" y="352"/>
                  </a:lnTo>
                  <a:lnTo>
                    <a:pt x="215" y="355"/>
                  </a:lnTo>
                  <a:lnTo>
                    <a:pt x="214" y="359"/>
                  </a:lnTo>
                  <a:lnTo>
                    <a:pt x="211" y="360"/>
                  </a:lnTo>
                  <a:lnTo>
                    <a:pt x="211" y="364"/>
                  </a:lnTo>
                  <a:lnTo>
                    <a:pt x="212" y="368"/>
                  </a:lnTo>
                  <a:lnTo>
                    <a:pt x="215" y="369"/>
                  </a:lnTo>
                  <a:lnTo>
                    <a:pt x="216" y="372"/>
                  </a:lnTo>
                  <a:lnTo>
                    <a:pt x="218" y="374"/>
                  </a:lnTo>
                  <a:lnTo>
                    <a:pt x="220" y="377"/>
                  </a:lnTo>
                  <a:lnTo>
                    <a:pt x="222" y="380"/>
                  </a:lnTo>
                  <a:lnTo>
                    <a:pt x="223" y="382"/>
                  </a:lnTo>
                  <a:lnTo>
                    <a:pt x="224" y="385"/>
                  </a:lnTo>
                  <a:lnTo>
                    <a:pt x="227" y="388"/>
                  </a:lnTo>
                  <a:lnTo>
                    <a:pt x="229" y="388"/>
                  </a:lnTo>
                  <a:lnTo>
                    <a:pt x="232" y="389"/>
                  </a:lnTo>
                  <a:lnTo>
                    <a:pt x="235" y="392"/>
                  </a:lnTo>
                  <a:lnTo>
                    <a:pt x="237" y="393"/>
                  </a:lnTo>
                  <a:lnTo>
                    <a:pt x="240" y="395"/>
                  </a:lnTo>
                  <a:lnTo>
                    <a:pt x="241" y="398"/>
                  </a:lnTo>
                  <a:lnTo>
                    <a:pt x="243" y="401"/>
                  </a:lnTo>
                  <a:lnTo>
                    <a:pt x="241" y="403"/>
                  </a:lnTo>
                  <a:lnTo>
                    <a:pt x="239" y="406"/>
                  </a:lnTo>
                  <a:lnTo>
                    <a:pt x="235" y="406"/>
                  </a:lnTo>
                  <a:lnTo>
                    <a:pt x="232" y="407"/>
                  </a:lnTo>
                  <a:lnTo>
                    <a:pt x="229" y="409"/>
                  </a:lnTo>
                  <a:lnTo>
                    <a:pt x="227" y="410"/>
                  </a:lnTo>
                  <a:lnTo>
                    <a:pt x="223" y="411"/>
                  </a:lnTo>
                  <a:lnTo>
                    <a:pt x="220" y="412"/>
                  </a:lnTo>
                  <a:lnTo>
                    <a:pt x="218" y="414"/>
                  </a:lnTo>
                  <a:lnTo>
                    <a:pt x="215" y="415"/>
                  </a:lnTo>
                  <a:lnTo>
                    <a:pt x="212" y="418"/>
                  </a:lnTo>
                  <a:lnTo>
                    <a:pt x="210" y="419"/>
                  </a:lnTo>
                  <a:lnTo>
                    <a:pt x="208" y="422"/>
                  </a:lnTo>
                  <a:lnTo>
                    <a:pt x="206" y="424"/>
                  </a:lnTo>
                  <a:lnTo>
                    <a:pt x="206" y="426"/>
                  </a:lnTo>
                  <a:lnTo>
                    <a:pt x="206" y="426"/>
                  </a:lnTo>
                  <a:lnTo>
                    <a:pt x="205" y="427"/>
                  </a:lnTo>
                  <a:lnTo>
                    <a:pt x="203" y="429"/>
                  </a:lnTo>
                  <a:lnTo>
                    <a:pt x="203" y="433"/>
                  </a:lnTo>
                  <a:lnTo>
                    <a:pt x="202" y="436"/>
                  </a:lnTo>
                  <a:lnTo>
                    <a:pt x="201" y="440"/>
                  </a:lnTo>
                  <a:lnTo>
                    <a:pt x="201" y="444"/>
                  </a:lnTo>
                  <a:lnTo>
                    <a:pt x="199" y="446"/>
                  </a:lnTo>
                  <a:lnTo>
                    <a:pt x="198" y="450"/>
                  </a:lnTo>
                  <a:lnTo>
                    <a:pt x="197" y="453"/>
                  </a:lnTo>
                  <a:lnTo>
                    <a:pt x="198" y="457"/>
                  </a:lnTo>
                  <a:lnTo>
                    <a:pt x="199" y="460"/>
                  </a:lnTo>
                  <a:lnTo>
                    <a:pt x="201" y="462"/>
                  </a:lnTo>
                  <a:lnTo>
                    <a:pt x="203" y="464"/>
                  </a:lnTo>
                  <a:lnTo>
                    <a:pt x="206" y="466"/>
                  </a:lnTo>
                  <a:lnTo>
                    <a:pt x="208" y="467"/>
                  </a:lnTo>
                  <a:lnTo>
                    <a:pt x="211" y="469"/>
                  </a:lnTo>
                  <a:lnTo>
                    <a:pt x="212" y="471"/>
                  </a:lnTo>
                  <a:lnTo>
                    <a:pt x="215" y="474"/>
                  </a:lnTo>
                  <a:lnTo>
                    <a:pt x="215" y="477"/>
                  </a:lnTo>
                  <a:lnTo>
                    <a:pt x="216" y="481"/>
                  </a:lnTo>
                  <a:lnTo>
                    <a:pt x="216" y="484"/>
                  </a:lnTo>
                  <a:lnTo>
                    <a:pt x="216" y="488"/>
                  </a:lnTo>
                  <a:lnTo>
                    <a:pt x="215" y="492"/>
                  </a:lnTo>
                  <a:lnTo>
                    <a:pt x="215" y="496"/>
                  </a:lnTo>
                  <a:lnTo>
                    <a:pt x="214" y="500"/>
                  </a:lnTo>
                  <a:lnTo>
                    <a:pt x="214" y="504"/>
                  </a:lnTo>
                  <a:lnTo>
                    <a:pt x="215" y="508"/>
                  </a:lnTo>
                  <a:lnTo>
                    <a:pt x="215" y="511"/>
                  </a:lnTo>
                  <a:lnTo>
                    <a:pt x="216" y="515"/>
                  </a:lnTo>
                  <a:lnTo>
                    <a:pt x="216" y="517"/>
                  </a:lnTo>
                  <a:lnTo>
                    <a:pt x="215" y="521"/>
                  </a:lnTo>
                  <a:lnTo>
                    <a:pt x="214" y="524"/>
                  </a:lnTo>
                  <a:lnTo>
                    <a:pt x="212" y="526"/>
                  </a:lnTo>
                  <a:lnTo>
                    <a:pt x="211" y="530"/>
                  </a:lnTo>
                  <a:lnTo>
                    <a:pt x="210" y="533"/>
                  </a:lnTo>
                  <a:lnTo>
                    <a:pt x="208" y="535"/>
                  </a:lnTo>
                  <a:lnTo>
                    <a:pt x="207" y="539"/>
                  </a:lnTo>
                  <a:lnTo>
                    <a:pt x="206" y="542"/>
                  </a:lnTo>
                  <a:lnTo>
                    <a:pt x="206" y="546"/>
                  </a:lnTo>
                  <a:lnTo>
                    <a:pt x="206" y="550"/>
                  </a:lnTo>
                  <a:lnTo>
                    <a:pt x="207" y="553"/>
                  </a:lnTo>
                  <a:lnTo>
                    <a:pt x="208" y="556"/>
                  </a:lnTo>
                  <a:lnTo>
                    <a:pt x="210" y="559"/>
                  </a:lnTo>
                  <a:lnTo>
                    <a:pt x="211" y="562"/>
                  </a:lnTo>
                  <a:lnTo>
                    <a:pt x="212" y="564"/>
                  </a:lnTo>
                  <a:lnTo>
                    <a:pt x="215" y="566"/>
                  </a:lnTo>
                  <a:lnTo>
                    <a:pt x="215" y="567"/>
                  </a:lnTo>
                  <a:lnTo>
                    <a:pt x="218" y="568"/>
                  </a:lnTo>
                  <a:lnTo>
                    <a:pt x="220" y="570"/>
                  </a:lnTo>
                  <a:lnTo>
                    <a:pt x="224" y="571"/>
                  </a:lnTo>
                  <a:lnTo>
                    <a:pt x="227" y="571"/>
                  </a:lnTo>
                  <a:lnTo>
                    <a:pt x="231" y="571"/>
                  </a:lnTo>
                  <a:lnTo>
                    <a:pt x="236" y="571"/>
                  </a:lnTo>
                  <a:lnTo>
                    <a:pt x="237" y="573"/>
                  </a:lnTo>
                  <a:lnTo>
                    <a:pt x="239" y="577"/>
                  </a:lnTo>
                  <a:lnTo>
                    <a:pt x="237" y="581"/>
                  </a:lnTo>
                  <a:lnTo>
                    <a:pt x="239" y="585"/>
                  </a:lnTo>
                  <a:lnTo>
                    <a:pt x="239" y="589"/>
                  </a:lnTo>
                  <a:lnTo>
                    <a:pt x="239" y="593"/>
                  </a:lnTo>
                  <a:lnTo>
                    <a:pt x="239" y="597"/>
                  </a:lnTo>
                  <a:lnTo>
                    <a:pt x="239" y="601"/>
                  </a:lnTo>
                  <a:lnTo>
                    <a:pt x="239" y="605"/>
                  </a:lnTo>
                  <a:lnTo>
                    <a:pt x="241" y="607"/>
                  </a:lnTo>
                  <a:lnTo>
                    <a:pt x="243" y="610"/>
                  </a:lnTo>
                  <a:lnTo>
                    <a:pt x="243" y="614"/>
                  </a:lnTo>
                  <a:lnTo>
                    <a:pt x="243" y="617"/>
                  </a:lnTo>
                  <a:lnTo>
                    <a:pt x="240" y="618"/>
                  </a:lnTo>
                  <a:lnTo>
                    <a:pt x="237" y="619"/>
                  </a:lnTo>
                  <a:lnTo>
                    <a:pt x="233" y="621"/>
                  </a:lnTo>
                  <a:lnTo>
                    <a:pt x="231" y="622"/>
                  </a:lnTo>
                  <a:lnTo>
                    <a:pt x="227" y="622"/>
                  </a:lnTo>
                  <a:lnTo>
                    <a:pt x="224" y="623"/>
                  </a:lnTo>
                  <a:lnTo>
                    <a:pt x="222" y="626"/>
                  </a:lnTo>
                  <a:lnTo>
                    <a:pt x="220" y="627"/>
                  </a:lnTo>
                  <a:lnTo>
                    <a:pt x="219" y="631"/>
                  </a:lnTo>
                  <a:lnTo>
                    <a:pt x="218" y="634"/>
                  </a:lnTo>
                  <a:lnTo>
                    <a:pt x="216" y="636"/>
                  </a:lnTo>
                  <a:lnTo>
                    <a:pt x="215" y="640"/>
                  </a:lnTo>
                  <a:lnTo>
                    <a:pt x="214" y="643"/>
                  </a:lnTo>
                  <a:lnTo>
                    <a:pt x="212" y="645"/>
                  </a:lnTo>
                  <a:lnTo>
                    <a:pt x="211" y="649"/>
                  </a:lnTo>
                  <a:lnTo>
                    <a:pt x="211" y="651"/>
                  </a:lnTo>
                  <a:lnTo>
                    <a:pt x="210" y="652"/>
                  </a:lnTo>
                  <a:lnTo>
                    <a:pt x="208" y="655"/>
                  </a:lnTo>
                  <a:lnTo>
                    <a:pt x="207" y="659"/>
                  </a:lnTo>
                  <a:lnTo>
                    <a:pt x="208" y="661"/>
                  </a:lnTo>
                  <a:lnTo>
                    <a:pt x="210" y="664"/>
                  </a:lnTo>
                  <a:lnTo>
                    <a:pt x="211" y="666"/>
                  </a:lnTo>
                  <a:lnTo>
                    <a:pt x="212" y="670"/>
                  </a:lnTo>
                  <a:lnTo>
                    <a:pt x="212" y="673"/>
                  </a:lnTo>
                  <a:lnTo>
                    <a:pt x="214" y="677"/>
                  </a:lnTo>
                  <a:lnTo>
                    <a:pt x="215" y="679"/>
                  </a:lnTo>
                  <a:lnTo>
                    <a:pt x="216" y="682"/>
                  </a:lnTo>
                  <a:lnTo>
                    <a:pt x="216" y="686"/>
                  </a:lnTo>
                  <a:lnTo>
                    <a:pt x="216" y="690"/>
                  </a:lnTo>
                  <a:lnTo>
                    <a:pt x="215" y="693"/>
                  </a:lnTo>
                  <a:lnTo>
                    <a:pt x="215" y="697"/>
                  </a:lnTo>
                  <a:lnTo>
                    <a:pt x="214" y="699"/>
                  </a:lnTo>
                  <a:lnTo>
                    <a:pt x="212" y="703"/>
                  </a:lnTo>
                  <a:lnTo>
                    <a:pt x="211" y="706"/>
                  </a:lnTo>
                  <a:lnTo>
                    <a:pt x="208" y="708"/>
                  </a:lnTo>
                  <a:lnTo>
                    <a:pt x="207" y="711"/>
                  </a:lnTo>
                  <a:lnTo>
                    <a:pt x="206" y="714"/>
                  </a:lnTo>
                  <a:lnTo>
                    <a:pt x="205" y="716"/>
                  </a:lnTo>
                  <a:lnTo>
                    <a:pt x="203" y="719"/>
                  </a:lnTo>
                  <a:lnTo>
                    <a:pt x="202" y="723"/>
                  </a:lnTo>
                  <a:lnTo>
                    <a:pt x="202" y="725"/>
                  </a:lnTo>
                  <a:lnTo>
                    <a:pt x="202" y="727"/>
                  </a:lnTo>
                  <a:lnTo>
                    <a:pt x="202" y="731"/>
                  </a:lnTo>
                  <a:lnTo>
                    <a:pt x="202" y="731"/>
                  </a:lnTo>
                  <a:lnTo>
                    <a:pt x="181" y="724"/>
                  </a:lnTo>
                  <a:lnTo>
                    <a:pt x="180" y="710"/>
                  </a:lnTo>
                  <a:lnTo>
                    <a:pt x="177" y="695"/>
                  </a:lnTo>
                  <a:lnTo>
                    <a:pt x="171" y="686"/>
                  </a:lnTo>
                  <a:lnTo>
                    <a:pt x="168" y="679"/>
                  </a:lnTo>
                  <a:lnTo>
                    <a:pt x="164" y="674"/>
                  </a:lnTo>
                  <a:lnTo>
                    <a:pt x="161" y="670"/>
                  </a:lnTo>
                  <a:lnTo>
                    <a:pt x="157" y="666"/>
                  </a:lnTo>
                  <a:lnTo>
                    <a:pt x="155" y="661"/>
                  </a:lnTo>
                  <a:lnTo>
                    <a:pt x="148" y="662"/>
                  </a:lnTo>
                  <a:lnTo>
                    <a:pt x="144" y="659"/>
                  </a:lnTo>
                  <a:lnTo>
                    <a:pt x="138" y="656"/>
                  </a:lnTo>
                  <a:lnTo>
                    <a:pt x="131" y="652"/>
                  </a:lnTo>
                  <a:lnTo>
                    <a:pt x="126" y="651"/>
                  </a:lnTo>
                  <a:lnTo>
                    <a:pt x="119" y="647"/>
                  </a:lnTo>
                  <a:lnTo>
                    <a:pt x="116" y="645"/>
                  </a:lnTo>
                  <a:lnTo>
                    <a:pt x="110" y="643"/>
                  </a:lnTo>
                  <a:lnTo>
                    <a:pt x="106" y="644"/>
                  </a:lnTo>
                  <a:lnTo>
                    <a:pt x="104" y="645"/>
                  </a:lnTo>
                  <a:lnTo>
                    <a:pt x="102" y="638"/>
                  </a:lnTo>
                  <a:lnTo>
                    <a:pt x="102" y="630"/>
                  </a:lnTo>
                  <a:lnTo>
                    <a:pt x="102" y="622"/>
                  </a:lnTo>
                  <a:lnTo>
                    <a:pt x="102" y="614"/>
                  </a:lnTo>
                  <a:lnTo>
                    <a:pt x="102" y="606"/>
                  </a:lnTo>
                  <a:lnTo>
                    <a:pt x="102" y="597"/>
                  </a:lnTo>
                  <a:lnTo>
                    <a:pt x="105" y="589"/>
                  </a:lnTo>
                  <a:lnTo>
                    <a:pt x="108" y="576"/>
                  </a:lnTo>
                  <a:lnTo>
                    <a:pt x="109" y="563"/>
                  </a:lnTo>
                  <a:lnTo>
                    <a:pt x="108" y="554"/>
                  </a:lnTo>
                  <a:lnTo>
                    <a:pt x="108" y="549"/>
                  </a:lnTo>
                  <a:lnTo>
                    <a:pt x="106" y="543"/>
                  </a:lnTo>
                  <a:lnTo>
                    <a:pt x="104" y="537"/>
                  </a:lnTo>
                  <a:lnTo>
                    <a:pt x="101" y="530"/>
                  </a:lnTo>
                  <a:lnTo>
                    <a:pt x="99" y="526"/>
                  </a:lnTo>
                  <a:lnTo>
                    <a:pt x="95" y="521"/>
                  </a:lnTo>
                  <a:lnTo>
                    <a:pt x="93" y="516"/>
                  </a:lnTo>
                  <a:lnTo>
                    <a:pt x="92" y="509"/>
                  </a:lnTo>
                  <a:lnTo>
                    <a:pt x="91" y="503"/>
                  </a:lnTo>
                  <a:lnTo>
                    <a:pt x="89" y="500"/>
                  </a:lnTo>
                  <a:lnTo>
                    <a:pt x="81" y="498"/>
                  </a:lnTo>
                  <a:lnTo>
                    <a:pt x="76" y="498"/>
                  </a:lnTo>
                  <a:lnTo>
                    <a:pt x="71" y="496"/>
                  </a:lnTo>
                  <a:lnTo>
                    <a:pt x="64" y="492"/>
                  </a:lnTo>
                  <a:lnTo>
                    <a:pt x="62" y="488"/>
                  </a:lnTo>
                  <a:lnTo>
                    <a:pt x="63" y="483"/>
                  </a:lnTo>
                  <a:lnTo>
                    <a:pt x="62" y="477"/>
                  </a:lnTo>
                  <a:lnTo>
                    <a:pt x="61" y="470"/>
                  </a:lnTo>
                  <a:lnTo>
                    <a:pt x="61" y="462"/>
                  </a:lnTo>
                  <a:lnTo>
                    <a:pt x="62" y="456"/>
                  </a:lnTo>
                  <a:lnTo>
                    <a:pt x="63" y="449"/>
                  </a:lnTo>
                  <a:lnTo>
                    <a:pt x="68" y="445"/>
                  </a:lnTo>
                  <a:lnTo>
                    <a:pt x="74" y="437"/>
                  </a:lnTo>
                  <a:lnTo>
                    <a:pt x="80" y="432"/>
                  </a:lnTo>
                  <a:lnTo>
                    <a:pt x="87" y="428"/>
                  </a:lnTo>
                  <a:lnTo>
                    <a:pt x="92" y="426"/>
                  </a:lnTo>
                  <a:lnTo>
                    <a:pt x="93" y="405"/>
                  </a:lnTo>
                  <a:lnTo>
                    <a:pt x="91" y="390"/>
                  </a:lnTo>
                  <a:lnTo>
                    <a:pt x="85" y="376"/>
                  </a:lnTo>
                  <a:lnTo>
                    <a:pt x="80" y="369"/>
                  </a:lnTo>
                  <a:lnTo>
                    <a:pt x="81" y="365"/>
                  </a:lnTo>
                  <a:lnTo>
                    <a:pt x="79" y="352"/>
                  </a:lnTo>
                  <a:lnTo>
                    <a:pt x="76" y="343"/>
                  </a:lnTo>
                  <a:lnTo>
                    <a:pt x="74" y="331"/>
                  </a:lnTo>
                  <a:lnTo>
                    <a:pt x="70" y="321"/>
                  </a:lnTo>
                  <a:lnTo>
                    <a:pt x="75" y="316"/>
                  </a:lnTo>
                  <a:lnTo>
                    <a:pt x="81" y="310"/>
                  </a:lnTo>
                  <a:lnTo>
                    <a:pt x="81" y="310"/>
                  </a:lnTo>
                  <a:lnTo>
                    <a:pt x="68" y="285"/>
                  </a:lnTo>
                  <a:lnTo>
                    <a:pt x="61" y="270"/>
                  </a:lnTo>
                  <a:lnTo>
                    <a:pt x="49" y="258"/>
                  </a:lnTo>
                  <a:lnTo>
                    <a:pt x="38" y="248"/>
                  </a:lnTo>
                  <a:lnTo>
                    <a:pt x="30" y="242"/>
                  </a:lnTo>
                  <a:lnTo>
                    <a:pt x="21" y="232"/>
                  </a:lnTo>
                  <a:lnTo>
                    <a:pt x="19" y="217"/>
                  </a:lnTo>
                  <a:lnTo>
                    <a:pt x="12" y="202"/>
                  </a:lnTo>
                  <a:lnTo>
                    <a:pt x="12" y="193"/>
                  </a:lnTo>
                  <a:lnTo>
                    <a:pt x="16" y="183"/>
                  </a:lnTo>
                  <a:lnTo>
                    <a:pt x="13" y="173"/>
                  </a:lnTo>
                  <a:lnTo>
                    <a:pt x="7" y="162"/>
                  </a:lnTo>
                  <a:lnTo>
                    <a:pt x="0" y="153"/>
                  </a:lnTo>
                  <a:lnTo>
                    <a:pt x="2" y="144"/>
                  </a:lnTo>
                  <a:lnTo>
                    <a:pt x="9" y="124"/>
                  </a:lnTo>
                  <a:lnTo>
                    <a:pt x="16" y="115"/>
                  </a:lnTo>
                  <a:lnTo>
                    <a:pt x="23" y="102"/>
                  </a:lnTo>
                  <a:lnTo>
                    <a:pt x="28" y="94"/>
                  </a:lnTo>
                  <a:lnTo>
                    <a:pt x="30" y="87"/>
                  </a:lnTo>
                  <a:lnTo>
                    <a:pt x="38" y="81"/>
                  </a:lnTo>
                  <a:lnTo>
                    <a:pt x="37" y="59"/>
                  </a:lnTo>
                  <a:lnTo>
                    <a:pt x="36" y="50"/>
                  </a:lnTo>
                  <a:lnTo>
                    <a:pt x="41" y="30"/>
                  </a:lnTo>
                  <a:lnTo>
                    <a:pt x="46" y="18"/>
                  </a:lnTo>
                  <a:lnTo>
                    <a:pt x="51" y="4"/>
                  </a:lnTo>
                  <a:lnTo>
                    <a:pt x="66" y="3"/>
                  </a:lnTo>
                  <a:lnTo>
                    <a:pt x="79" y="3"/>
                  </a:lnTo>
                  <a:lnTo>
                    <a:pt x="108" y="3"/>
                  </a:lnTo>
                  <a:lnTo>
                    <a:pt x="142" y="1"/>
                  </a:lnTo>
                  <a:lnTo>
                    <a:pt x="169" y="3"/>
                  </a:lnTo>
                  <a:lnTo>
                    <a:pt x="203" y="0"/>
                  </a:lnTo>
                  <a:lnTo>
                    <a:pt x="203" y="4"/>
                  </a:lnTo>
                  <a:lnTo>
                    <a:pt x="203" y="8"/>
                  </a:lnTo>
                  <a:lnTo>
                    <a:pt x="203" y="12"/>
                  </a:lnTo>
                  <a:lnTo>
                    <a:pt x="202" y="16"/>
                  </a:lnTo>
                  <a:lnTo>
                    <a:pt x="202" y="20"/>
                  </a:lnTo>
                  <a:lnTo>
                    <a:pt x="202" y="24"/>
                  </a:lnTo>
                  <a:lnTo>
                    <a:pt x="202" y="28"/>
                  </a:lnTo>
                  <a:lnTo>
                    <a:pt x="202" y="32"/>
                  </a:lnTo>
                  <a:lnTo>
                    <a:pt x="203" y="35"/>
                  </a:lnTo>
                  <a:lnTo>
                    <a:pt x="203" y="39"/>
                  </a:lnTo>
                  <a:lnTo>
                    <a:pt x="203" y="43"/>
                  </a:lnTo>
                  <a:lnTo>
                    <a:pt x="205" y="46"/>
                  </a:lnTo>
                  <a:lnTo>
                    <a:pt x="203" y="51"/>
                  </a:lnTo>
                  <a:lnTo>
                    <a:pt x="205" y="55"/>
                  </a:lnTo>
                  <a:lnTo>
                    <a:pt x="205" y="59"/>
                  </a:lnTo>
                  <a:lnTo>
                    <a:pt x="205" y="63"/>
                  </a:lnTo>
                  <a:lnTo>
                    <a:pt x="205" y="66"/>
                  </a:lnTo>
                  <a:lnTo>
                    <a:pt x="206" y="69"/>
                  </a:lnTo>
                  <a:lnTo>
                    <a:pt x="206" y="73"/>
                  </a:lnTo>
                  <a:lnTo>
                    <a:pt x="207" y="76"/>
                  </a:lnTo>
                  <a:lnTo>
                    <a:pt x="208" y="79"/>
                  </a:lnTo>
                  <a:lnTo>
                    <a:pt x="211" y="80"/>
                  </a:lnTo>
                  <a:lnTo>
                    <a:pt x="214" y="83"/>
                  </a:lnTo>
                  <a:lnTo>
                    <a:pt x="216" y="84"/>
                  </a:lnTo>
                  <a:lnTo>
                    <a:pt x="219" y="87"/>
                  </a:lnTo>
                  <a:lnTo>
                    <a:pt x="220" y="88"/>
                  </a:lnTo>
                  <a:lnTo>
                    <a:pt x="220" y="92"/>
                  </a:lnTo>
                  <a:lnTo>
                    <a:pt x="222" y="96"/>
                  </a:lnTo>
                  <a:lnTo>
                    <a:pt x="223" y="100"/>
                  </a:lnTo>
                  <a:lnTo>
                    <a:pt x="224" y="101"/>
                  </a:lnTo>
                  <a:lnTo>
                    <a:pt x="227" y="104"/>
                  </a:lnTo>
                  <a:lnTo>
                    <a:pt x="229" y="105"/>
                  </a:lnTo>
                  <a:lnTo>
                    <a:pt x="232" y="106"/>
                  </a:lnTo>
                  <a:lnTo>
                    <a:pt x="235" y="107"/>
                  </a:lnTo>
                  <a:lnTo>
                    <a:pt x="237" y="110"/>
                  </a:lnTo>
                  <a:lnTo>
                    <a:pt x="239" y="113"/>
                  </a:lnTo>
                  <a:lnTo>
                    <a:pt x="241" y="114"/>
                  </a:lnTo>
                  <a:lnTo>
                    <a:pt x="244" y="117"/>
                  </a:lnTo>
                  <a:lnTo>
                    <a:pt x="246" y="118"/>
                  </a:lnTo>
                  <a:lnTo>
                    <a:pt x="249" y="119"/>
                  </a:lnTo>
                  <a:lnTo>
                    <a:pt x="249" y="122"/>
                  </a:lnTo>
                  <a:lnTo>
                    <a:pt x="248" y="124"/>
                  </a:lnTo>
                  <a:lnTo>
                    <a:pt x="248" y="128"/>
                  </a:lnTo>
                  <a:lnTo>
                    <a:pt x="248" y="132"/>
                  </a:lnTo>
                  <a:lnTo>
                    <a:pt x="248" y="136"/>
                  </a:lnTo>
                  <a:lnTo>
                    <a:pt x="249" y="14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7"/>
            <p:cNvSpPr>
              <a:spLocks/>
            </p:cNvSpPr>
            <p:nvPr/>
          </p:nvSpPr>
          <p:spPr bwMode="auto">
            <a:xfrm>
              <a:off x="2470" y="3172"/>
              <a:ext cx="563" cy="459"/>
            </a:xfrm>
            <a:custGeom>
              <a:avLst/>
              <a:gdLst>
                <a:gd name="T0" fmla="*/ 3 w 563"/>
                <a:gd name="T1" fmla="*/ 34 h 459"/>
                <a:gd name="T2" fmla="*/ 0 w 563"/>
                <a:gd name="T3" fmla="*/ 23 h 459"/>
                <a:gd name="T4" fmla="*/ 0 w 563"/>
                <a:gd name="T5" fmla="*/ 0 h 459"/>
                <a:gd name="T6" fmla="*/ 137 w 563"/>
                <a:gd name="T7" fmla="*/ 2 h 459"/>
                <a:gd name="T8" fmla="*/ 168 w 563"/>
                <a:gd name="T9" fmla="*/ 6 h 459"/>
                <a:gd name="T10" fmla="*/ 189 w 563"/>
                <a:gd name="T11" fmla="*/ 15 h 459"/>
                <a:gd name="T12" fmla="*/ 201 w 563"/>
                <a:gd name="T13" fmla="*/ 36 h 459"/>
                <a:gd name="T14" fmla="*/ 212 w 563"/>
                <a:gd name="T15" fmla="*/ 48 h 459"/>
                <a:gd name="T16" fmla="*/ 237 w 563"/>
                <a:gd name="T17" fmla="*/ 55 h 459"/>
                <a:gd name="T18" fmla="*/ 260 w 563"/>
                <a:gd name="T19" fmla="*/ 60 h 459"/>
                <a:gd name="T20" fmla="*/ 278 w 563"/>
                <a:gd name="T21" fmla="*/ 63 h 459"/>
                <a:gd name="T22" fmla="*/ 295 w 563"/>
                <a:gd name="T23" fmla="*/ 57 h 459"/>
                <a:gd name="T24" fmla="*/ 339 w 563"/>
                <a:gd name="T25" fmla="*/ 70 h 459"/>
                <a:gd name="T26" fmla="*/ 389 w 563"/>
                <a:gd name="T27" fmla="*/ 85 h 459"/>
                <a:gd name="T28" fmla="*/ 436 w 563"/>
                <a:gd name="T29" fmla="*/ 118 h 459"/>
                <a:gd name="T30" fmla="*/ 466 w 563"/>
                <a:gd name="T31" fmla="*/ 128 h 459"/>
                <a:gd name="T32" fmla="*/ 483 w 563"/>
                <a:gd name="T33" fmla="*/ 153 h 459"/>
                <a:gd name="T34" fmla="*/ 482 w 563"/>
                <a:gd name="T35" fmla="*/ 182 h 459"/>
                <a:gd name="T36" fmla="*/ 500 w 563"/>
                <a:gd name="T37" fmla="*/ 222 h 459"/>
                <a:gd name="T38" fmla="*/ 531 w 563"/>
                <a:gd name="T39" fmla="*/ 250 h 459"/>
                <a:gd name="T40" fmla="*/ 551 w 563"/>
                <a:gd name="T41" fmla="*/ 290 h 459"/>
                <a:gd name="T42" fmla="*/ 544 w 563"/>
                <a:gd name="T43" fmla="*/ 311 h 459"/>
                <a:gd name="T44" fmla="*/ 551 w 563"/>
                <a:gd name="T45" fmla="*/ 345 h 459"/>
                <a:gd name="T46" fmla="*/ 561 w 563"/>
                <a:gd name="T47" fmla="*/ 370 h 459"/>
                <a:gd name="T48" fmla="*/ 557 w 563"/>
                <a:gd name="T49" fmla="*/ 408 h 459"/>
                <a:gd name="T50" fmla="*/ 538 w 563"/>
                <a:gd name="T51" fmla="*/ 425 h 459"/>
                <a:gd name="T52" fmla="*/ 524 w 563"/>
                <a:gd name="T53" fmla="*/ 430 h 459"/>
                <a:gd name="T54" fmla="*/ 499 w 563"/>
                <a:gd name="T55" fmla="*/ 432 h 459"/>
                <a:gd name="T56" fmla="*/ 473 w 563"/>
                <a:gd name="T57" fmla="*/ 433 h 459"/>
                <a:gd name="T58" fmla="*/ 476 w 563"/>
                <a:gd name="T59" fmla="*/ 424 h 459"/>
                <a:gd name="T60" fmla="*/ 445 w 563"/>
                <a:gd name="T61" fmla="*/ 433 h 459"/>
                <a:gd name="T62" fmla="*/ 397 w 563"/>
                <a:gd name="T63" fmla="*/ 437 h 459"/>
                <a:gd name="T64" fmla="*/ 333 w 563"/>
                <a:gd name="T65" fmla="*/ 445 h 459"/>
                <a:gd name="T66" fmla="*/ 273 w 563"/>
                <a:gd name="T67" fmla="*/ 447 h 459"/>
                <a:gd name="T68" fmla="*/ 249 w 563"/>
                <a:gd name="T69" fmla="*/ 457 h 459"/>
                <a:gd name="T70" fmla="*/ 224 w 563"/>
                <a:gd name="T71" fmla="*/ 457 h 459"/>
                <a:gd name="T72" fmla="*/ 211 w 563"/>
                <a:gd name="T73" fmla="*/ 425 h 459"/>
                <a:gd name="T74" fmla="*/ 201 w 563"/>
                <a:gd name="T75" fmla="*/ 407 h 459"/>
                <a:gd name="T76" fmla="*/ 191 w 563"/>
                <a:gd name="T77" fmla="*/ 402 h 459"/>
                <a:gd name="T78" fmla="*/ 174 w 563"/>
                <a:gd name="T79" fmla="*/ 385 h 459"/>
                <a:gd name="T80" fmla="*/ 161 w 563"/>
                <a:gd name="T81" fmla="*/ 365 h 459"/>
                <a:gd name="T82" fmla="*/ 143 w 563"/>
                <a:gd name="T83" fmla="*/ 340 h 459"/>
                <a:gd name="T84" fmla="*/ 133 w 563"/>
                <a:gd name="T85" fmla="*/ 317 h 459"/>
                <a:gd name="T86" fmla="*/ 130 w 563"/>
                <a:gd name="T87" fmla="*/ 297 h 459"/>
                <a:gd name="T88" fmla="*/ 127 w 563"/>
                <a:gd name="T89" fmla="*/ 284 h 459"/>
                <a:gd name="T90" fmla="*/ 117 w 563"/>
                <a:gd name="T91" fmla="*/ 282 h 459"/>
                <a:gd name="T92" fmla="*/ 109 w 563"/>
                <a:gd name="T93" fmla="*/ 272 h 459"/>
                <a:gd name="T94" fmla="*/ 102 w 563"/>
                <a:gd name="T95" fmla="*/ 258 h 459"/>
                <a:gd name="T96" fmla="*/ 96 w 563"/>
                <a:gd name="T97" fmla="*/ 235 h 459"/>
                <a:gd name="T98" fmla="*/ 85 w 563"/>
                <a:gd name="T99" fmla="*/ 226 h 459"/>
                <a:gd name="T100" fmla="*/ 76 w 563"/>
                <a:gd name="T101" fmla="*/ 220 h 459"/>
                <a:gd name="T102" fmla="*/ 71 w 563"/>
                <a:gd name="T103" fmla="*/ 214 h 459"/>
                <a:gd name="T104" fmla="*/ 65 w 563"/>
                <a:gd name="T105" fmla="*/ 208 h 459"/>
                <a:gd name="T106" fmla="*/ 59 w 563"/>
                <a:gd name="T107" fmla="*/ 183 h 459"/>
                <a:gd name="T108" fmla="*/ 51 w 563"/>
                <a:gd name="T109" fmla="*/ 157 h 459"/>
                <a:gd name="T110" fmla="*/ 34 w 563"/>
                <a:gd name="T111" fmla="*/ 132 h 459"/>
                <a:gd name="T112" fmla="*/ 8 w 563"/>
                <a:gd name="T113" fmla="*/ 74 h 459"/>
                <a:gd name="T114" fmla="*/ 6 w 563"/>
                <a:gd name="T115" fmla="*/ 65 h 459"/>
                <a:gd name="T116" fmla="*/ 6 w 563"/>
                <a:gd name="T117" fmla="*/ 52 h 459"/>
                <a:gd name="T118" fmla="*/ 4 w 563"/>
                <a:gd name="T119" fmla="*/ 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459">
                  <a:moveTo>
                    <a:pt x="4" y="40"/>
                  </a:moveTo>
                  <a:lnTo>
                    <a:pt x="4" y="36"/>
                  </a:lnTo>
                  <a:lnTo>
                    <a:pt x="3" y="34"/>
                  </a:lnTo>
                  <a:lnTo>
                    <a:pt x="3" y="30"/>
                  </a:lnTo>
                  <a:lnTo>
                    <a:pt x="2" y="27"/>
                  </a:lnTo>
                  <a:lnTo>
                    <a:pt x="0" y="23"/>
                  </a:lnTo>
                  <a:lnTo>
                    <a:pt x="0" y="14"/>
                  </a:lnTo>
                  <a:lnTo>
                    <a:pt x="0" y="4"/>
                  </a:lnTo>
                  <a:lnTo>
                    <a:pt x="0" y="0"/>
                  </a:lnTo>
                  <a:lnTo>
                    <a:pt x="61" y="10"/>
                  </a:lnTo>
                  <a:lnTo>
                    <a:pt x="96" y="8"/>
                  </a:lnTo>
                  <a:lnTo>
                    <a:pt x="137" y="2"/>
                  </a:lnTo>
                  <a:lnTo>
                    <a:pt x="140" y="5"/>
                  </a:lnTo>
                  <a:lnTo>
                    <a:pt x="150" y="8"/>
                  </a:lnTo>
                  <a:lnTo>
                    <a:pt x="168" y="6"/>
                  </a:lnTo>
                  <a:lnTo>
                    <a:pt x="178" y="9"/>
                  </a:lnTo>
                  <a:lnTo>
                    <a:pt x="184" y="10"/>
                  </a:lnTo>
                  <a:lnTo>
                    <a:pt x="189" y="15"/>
                  </a:lnTo>
                  <a:lnTo>
                    <a:pt x="195" y="22"/>
                  </a:lnTo>
                  <a:lnTo>
                    <a:pt x="202" y="29"/>
                  </a:lnTo>
                  <a:lnTo>
                    <a:pt x="201" y="36"/>
                  </a:lnTo>
                  <a:lnTo>
                    <a:pt x="209" y="39"/>
                  </a:lnTo>
                  <a:lnTo>
                    <a:pt x="210" y="44"/>
                  </a:lnTo>
                  <a:lnTo>
                    <a:pt x="212" y="48"/>
                  </a:lnTo>
                  <a:lnTo>
                    <a:pt x="222" y="51"/>
                  </a:lnTo>
                  <a:lnTo>
                    <a:pt x="229" y="49"/>
                  </a:lnTo>
                  <a:lnTo>
                    <a:pt x="237" y="55"/>
                  </a:lnTo>
                  <a:lnTo>
                    <a:pt x="244" y="57"/>
                  </a:lnTo>
                  <a:lnTo>
                    <a:pt x="250" y="61"/>
                  </a:lnTo>
                  <a:lnTo>
                    <a:pt x="260" y="60"/>
                  </a:lnTo>
                  <a:lnTo>
                    <a:pt x="266" y="61"/>
                  </a:lnTo>
                  <a:lnTo>
                    <a:pt x="271" y="59"/>
                  </a:lnTo>
                  <a:lnTo>
                    <a:pt x="278" y="63"/>
                  </a:lnTo>
                  <a:lnTo>
                    <a:pt x="283" y="61"/>
                  </a:lnTo>
                  <a:lnTo>
                    <a:pt x="288" y="59"/>
                  </a:lnTo>
                  <a:lnTo>
                    <a:pt x="295" y="57"/>
                  </a:lnTo>
                  <a:lnTo>
                    <a:pt x="303" y="60"/>
                  </a:lnTo>
                  <a:lnTo>
                    <a:pt x="313" y="64"/>
                  </a:lnTo>
                  <a:lnTo>
                    <a:pt x="339" y="70"/>
                  </a:lnTo>
                  <a:lnTo>
                    <a:pt x="360" y="76"/>
                  </a:lnTo>
                  <a:lnTo>
                    <a:pt x="377" y="80"/>
                  </a:lnTo>
                  <a:lnTo>
                    <a:pt x="389" y="85"/>
                  </a:lnTo>
                  <a:lnTo>
                    <a:pt x="406" y="97"/>
                  </a:lnTo>
                  <a:lnTo>
                    <a:pt x="419" y="107"/>
                  </a:lnTo>
                  <a:lnTo>
                    <a:pt x="436" y="118"/>
                  </a:lnTo>
                  <a:lnTo>
                    <a:pt x="447" y="123"/>
                  </a:lnTo>
                  <a:lnTo>
                    <a:pt x="457" y="127"/>
                  </a:lnTo>
                  <a:lnTo>
                    <a:pt x="466" y="128"/>
                  </a:lnTo>
                  <a:lnTo>
                    <a:pt x="470" y="133"/>
                  </a:lnTo>
                  <a:lnTo>
                    <a:pt x="477" y="142"/>
                  </a:lnTo>
                  <a:lnTo>
                    <a:pt x="483" y="153"/>
                  </a:lnTo>
                  <a:lnTo>
                    <a:pt x="486" y="163"/>
                  </a:lnTo>
                  <a:lnTo>
                    <a:pt x="482" y="173"/>
                  </a:lnTo>
                  <a:lnTo>
                    <a:pt x="482" y="182"/>
                  </a:lnTo>
                  <a:lnTo>
                    <a:pt x="489" y="197"/>
                  </a:lnTo>
                  <a:lnTo>
                    <a:pt x="491" y="212"/>
                  </a:lnTo>
                  <a:lnTo>
                    <a:pt x="500" y="222"/>
                  </a:lnTo>
                  <a:lnTo>
                    <a:pt x="508" y="228"/>
                  </a:lnTo>
                  <a:lnTo>
                    <a:pt x="519" y="238"/>
                  </a:lnTo>
                  <a:lnTo>
                    <a:pt x="531" y="250"/>
                  </a:lnTo>
                  <a:lnTo>
                    <a:pt x="538" y="265"/>
                  </a:lnTo>
                  <a:lnTo>
                    <a:pt x="551" y="290"/>
                  </a:lnTo>
                  <a:lnTo>
                    <a:pt x="551" y="290"/>
                  </a:lnTo>
                  <a:lnTo>
                    <a:pt x="545" y="296"/>
                  </a:lnTo>
                  <a:lnTo>
                    <a:pt x="540" y="301"/>
                  </a:lnTo>
                  <a:lnTo>
                    <a:pt x="544" y="311"/>
                  </a:lnTo>
                  <a:lnTo>
                    <a:pt x="546" y="323"/>
                  </a:lnTo>
                  <a:lnTo>
                    <a:pt x="549" y="332"/>
                  </a:lnTo>
                  <a:lnTo>
                    <a:pt x="551" y="345"/>
                  </a:lnTo>
                  <a:lnTo>
                    <a:pt x="550" y="349"/>
                  </a:lnTo>
                  <a:lnTo>
                    <a:pt x="555" y="356"/>
                  </a:lnTo>
                  <a:lnTo>
                    <a:pt x="561" y="370"/>
                  </a:lnTo>
                  <a:lnTo>
                    <a:pt x="563" y="385"/>
                  </a:lnTo>
                  <a:lnTo>
                    <a:pt x="562" y="406"/>
                  </a:lnTo>
                  <a:lnTo>
                    <a:pt x="557" y="408"/>
                  </a:lnTo>
                  <a:lnTo>
                    <a:pt x="550" y="412"/>
                  </a:lnTo>
                  <a:lnTo>
                    <a:pt x="544" y="417"/>
                  </a:lnTo>
                  <a:lnTo>
                    <a:pt x="538" y="425"/>
                  </a:lnTo>
                  <a:lnTo>
                    <a:pt x="533" y="429"/>
                  </a:lnTo>
                  <a:lnTo>
                    <a:pt x="533" y="429"/>
                  </a:lnTo>
                  <a:lnTo>
                    <a:pt x="524" y="430"/>
                  </a:lnTo>
                  <a:lnTo>
                    <a:pt x="515" y="430"/>
                  </a:lnTo>
                  <a:lnTo>
                    <a:pt x="507" y="430"/>
                  </a:lnTo>
                  <a:lnTo>
                    <a:pt x="499" y="432"/>
                  </a:lnTo>
                  <a:lnTo>
                    <a:pt x="491" y="433"/>
                  </a:lnTo>
                  <a:lnTo>
                    <a:pt x="483" y="432"/>
                  </a:lnTo>
                  <a:lnTo>
                    <a:pt x="473" y="433"/>
                  </a:lnTo>
                  <a:lnTo>
                    <a:pt x="469" y="432"/>
                  </a:lnTo>
                  <a:lnTo>
                    <a:pt x="470" y="428"/>
                  </a:lnTo>
                  <a:lnTo>
                    <a:pt x="476" y="424"/>
                  </a:lnTo>
                  <a:lnTo>
                    <a:pt x="468" y="420"/>
                  </a:lnTo>
                  <a:lnTo>
                    <a:pt x="465" y="420"/>
                  </a:lnTo>
                  <a:lnTo>
                    <a:pt x="445" y="433"/>
                  </a:lnTo>
                  <a:lnTo>
                    <a:pt x="428" y="449"/>
                  </a:lnTo>
                  <a:lnTo>
                    <a:pt x="417" y="428"/>
                  </a:lnTo>
                  <a:lnTo>
                    <a:pt x="397" y="437"/>
                  </a:lnTo>
                  <a:lnTo>
                    <a:pt x="377" y="445"/>
                  </a:lnTo>
                  <a:lnTo>
                    <a:pt x="362" y="446"/>
                  </a:lnTo>
                  <a:lnTo>
                    <a:pt x="333" y="445"/>
                  </a:lnTo>
                  <a:lnTo>
                    <a:pt x="303" y="446"/>
                  </a:lnTo>
                  <a:lnTo>
                    <a:pt x="286" y="447"/>
                  </a:lnTo>
                  <a:lnTo>
                    <a:pt x="273" y="447"/>
                  </a:lnTo>
                  <a:lnTo>
                    <a:pt x="263" y="449"/>
                  </a:lnTo>
                  <a:lnTo>
                    <a:pt x="257" y="451"/>
                  </a:lnTo>
                  <a:lnTo>
                    <a:pt x="249" y="457"/>
                  </a:lnTo>
                  <a:lnTo>
                    <a:pt x="240" y="459"/>
                  </a:lnTo>
                  <a:lnTo>
                    <a:pt x="232" y="458"/>
                  </a:lnTo>
                  <a:lnTo>
                    <a:pt x="224" y="457"/>
                  </a:lnTo>
                  <a:lnTo>
                    <a:pt x="215" y="451"/>
                  </a:lnTo>
                  <a:lnTo>
                    <a:pt x="214" y="437"/>
                  </a:lnTo>
                  <a:lnTo>
                    <a:pt x="211" y="425"/>
                  </a:lnTo>
                  <a:lnTo>
                    <a:pt x="205" y="420"/>
                  </a:lnTo>
                  <a:lnTo>
                    <a:pt x="202" y="415"/>
                  </a:lnTo>
                  <a:lnTo>
                    <a:pt x="201" y="407"/>
                  </a:lnTo>
                  <a:lnTo>
                    <a:pt x="198" y="406"/>
                  </a:lnTo>
                  <a:lnTo>
                    <a:pt x="194" y="407"/>
                  </a:lnTo>
                  <a:lnTo>
                    <a:pt x="191" y="402"/>
                  </a:lnTo>
                  <a:lnTo>
                    <a:pt x="188" y="395"/>
                  </a:lnTo>
                  <a:lnTo>
                    <a:pt x="180" y="389"/>
                  </a:lnTo>
                  <a:lnTo>
                    <a:pt x="174" y="385"/>
                  </a:lnTo>
                  <a:lnTo>
                    <a:pt x="171" y="381"/>
                  </a:lnTo>
                  <a:lnTo>
                    <a:pt x="168" y="370"/>
                  </a:lnTo>
                  <a:lnTo>
                    <a:pt x="161" y="365"/>
                  </a:lnTo>
                  <a:lnTo>
                    <a:pt x="151" y="353"/>
                  </a:lnTo>
                  <a:lnTo>
                    <a:pt x="146" y="349"/>
                  </a:lnTo>
                  <a:lnTo>
                    <a:pt x="143" y="340"/>
                  </a:lnTo>
                  <a:lnTo>
                    <a:pt x="134" y="331"/>
                  </a:lnTo>
                  <a:lnTo>
                    <a:pt x="135" y="323"/>
                  </a:lnTo>
                  <a:lnTo>
                    <a:pt x="133" y="317"/>
                  </a:lnTo>
                  <a:lnTo>
                    <a:pt x="133" y="310"/>
                  </a:lnTo>
                  <a:lnTo>
                    <a:pt x="133" y="303"/>
                  </a:lnTo>
                  <a:lnTo>
                    <a:pt x="130" y="297"/>
                  </a:lnTo>
                  <a:lnTo>
                    <a:pt x="127" y="288"/>
                  </a:lnTo>
                  <a:lnTo>
                    <a:pt x="130" y="285"/>
                  </a:lnTo>
                  <a:lnTo>
                    <a:pt x="127" y="284"/>
                  </a:lnTo>
                  <a:lnTo>
                    <a:pt x="122" y="284"/>
                  </a:lnTo>
                  <a:lnTo>
                    <a:pt x="119" y="285"/>
                  </a:lnTo>
                  <a:lnTo>
                    <a:pt x="117" y="282"/>
                  </a:lnTo>
                  <a:lnTo>
                    <a:pt x="118" y="279"/>
                  </a:lnTo>
                  <a:lnTo>
                    <a:pt x="116" y="277"/>
                  </a:lnTo>
                  <a:lnTo>
                    <a:pt x="109" y="272"/>
                  </a:lnTo>
                  <a:lnTo>
                    <a:pt x="108" y="265"/>
                  </a:lnTo>
                  <a:lnTo>
                    <a:pt x="104" y="262"/>
                  </a:lnTo>
                  <a:lnTo>
                    <a:pt x="102" y="258"/>
                  </a:lnTo>
                  <a:lnTo>
                    <a:pt x="101" y="247"/>
                  </a:lnTo>
                  <a:lnTo>
                    <a:pt x="99" y="242"/>
                  </a:lnTo>
                  <a:lnTo>
                    <a:pt x="96" y="235"/>
                  </a:lnTo>
                  <a:lnTo>
                    <a:pt x="92" y="233"/>
                  </a:lnTo>
                  <a:lnTo>
                    <a:pt x="87" y="230"/>
                  </a:lnTo>
                  <a:lnTo>
                    <a:pt x="85" y="226"/>
                  </a:lnTo>
                  <a:lnTo>
                    <a:pt x="80" y="225"/>
                  </a:lnTo>
                  <a:lnTo>
                    <a:pt x="79" y="222"/>
                  </a:lnTo>
                  <a:lnTo>
                    <a:pt x="76" y="220"/>
                  </a:lnTo>
                  <a:lnTo>
                    <a:pt x="74" y="218"/>
                  </a:lnTo>
                  <a:lnTo>
                    <a:pt x="72" y="217"/>
                  </a:lnTo>
                  <a:lnTo>
                    <a:pt x="71" y="214"/>
                  </a:lnTo>
                  <a:lnTo>
                    <a:pt x="68" y="216"/>
                  </a:lnTo>
                  <a:lnTo>
                    <a:pt x="66" y="214"/>
                  </a:lnTo>
                  <a:lnTo>
                    <a:pt x="65" y="208"/>
                  </a:lnTo>
                  <a:lnTo>
                    <a:pt x="66" y="201"/>
                  </a:lnTo>
                  <a:lnTo>
                    <a:pt x="66" y="196"/>
                  </a:lnTo>
                  <a:lnTo>
                    <a:pt x="59" y="183"/>
                  </a:lnTo>
                  <a:lnTo>
                    <a:pt x="59" y="175"/>
                  </a:lnTo>
                  <a:lnTo>
                    <a:pt x="51" y="166"/>
                  </a:lnTo>
                  <a:lnTo>
                    <a:pt x="51" y="157"/>
                  </a:lnTo>
                  <a:lnTo>
                    <a:pt x="50" y="156"/>
                  </a:lnTo>
                  <a:lnTo>
                    <a:pt x="45" y="137"/>
                  </a:lnTo>
                  <a:lnTo>
                    <a:pt x="34" y="132"/>
                  </a:lnTo>
                  <a:lnTo>
                    <a:pt x="23" y="103"/>
                  </a:lnTo>
                  <a:lnTo>
                    <a:pt x="10" y="78"/>
                  </a:lnTo>
                  <a:lnTo>
                    <a:pt x="8" y="74"/>
                  </a:lnTo>
                  <a:lnTo>
                    <a:pt x="7" y="72"/>
                  </a:lnTo>
                  <a:lnTo>
                    <a:pt x="6" y="68"/>
                  </a:lnTo>
                  <a:lnTo>
                    <a:pt x="6" y="65"/>
                  </a:lnTo>
                  <a:lnTo>
                    <a:pt x="6" y="61"/>
                  </a:lnTo>
                  <a:lnTo>
                    <a:pt x="6" y="56"/>
                  </a:lnTo>
                  <a:lnTo>
                    <a:pt x="6" y="52"/>
                  </a:lnTo>
                  <a:lnTo>
                    <a:pt x="6" y="48"/>
                  </a:lnTo>
                  <a:lnTo>
                    <a:pt x="6" y="44"/>
                  </a:lnTo>
                  <a:lnTo>
                    <a:pt x="4" y="40"/>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18"/>
            <p:cNvSpPr>
              <a:spLocks/>
            </p:cNvSpPr>
            <p:nvPr/>
          </p:nvSpPr>
          <p:spPr bwMode="auto">
            <a:xfrm>
              <a:off x="1938" y="821"/>
              <a:ext cx="959" cy="947"/>
            </a:xfrm>
            <a:custGeom>
              <a:avLst/>
              <a:gdLst>
                <a:gd name="T0" fmla="*/ 352 w 959"/>
                <a:gd name="T1" fmla="*/ 911 h 947"/>
                <a:gd name="T2" fmla="*/ 264 w 959"/>
                <a:gd name="T3" fmla="*/ 856 h 947"/>
                <a:gd name="T4" fmla="*/ 168 w 959"/>
                <a:gd name="T5" fmla="*/ 797 h 947"/>
                <a:gd name="T6" fmla="*/ 64 w 959"/>
                <a:gd name="T7" fmla="*/ 724 h 947"/>
                <a:gd name="T8" fmla="*/ 2 w 959"/>
                <a:gd name="T9" fmla="*/ 642 h 947"/>
                <a:gd name="T10" fmla="*/ 11 w 959"/>
                <a:gd name="T11" fmla="*/ 577 h 947"/>
                <a:gd name="T12" fmla="*/ 19 w 959"/>
                <a:gd name="T13" fmla="*/ 536 h 947"/>
                <a:gd name="T14" fmla="*/ 15 w 959"/>
                <a:gd name="T15" fmla="*/ 495 h 947"/>
                <a:gd name="T16" fmla="*/ 23 w 959"/>
                <a:gd name="T17" fmla="*/ 459 h 947"/>
                <a:gd name="T18" fmla="*/ 74 w 959"/>
                <a:gd name="T19" fmla="*/ 375 h 947"/>
                <a:gd name="T20" fmla="*/ 69 w 959"/>
                <a:gd name="T21" fmla="*/ 344 h 947"/>
                <a:gd name="T22" fmla="*/ 98 w 959"/>
                <a:gd name="T23" fmla="*/ 310 h 947"/>
                <a:gd name="T24" fmla="*/ 111 w 959"/>
                <a:gd name="T25" fmla="*/ 318 h 947"/>
                <a:gd name="T26" fmla="*/ 124 w 959"/>
                <a:gd name="T27" fmla="*/ 300 h 947"/>
                <a:gd name="T28" fmla="*/ 104 w 959"/>
                <a:gd name="T29" fmla="*/ 280 h 947"/>
                <a:gd name="T30" fmla="*/ 123 w 959"/>
                <a:gd name="T31" fmla="*/ 246 h 947"/>
                <a:gd name="T32" fmla="*/ 140 w 959"/>
                <a:gd name="T33" fmla="*/ 241 h 947"/>
                <a:gd name="T34" fmla="*/ 187 w 959"/>
                <a:gd name="T35" fmla="*/ 260 h 947"/>
                <a:gd name="T36" fmla="*/ 209 w 959"/>
                <a:gd name="T37" fmla="*/ 265 h 947"/>
                <a:gd name="T38" fmla="*/ 200 w 959"/>
                <a:gd name="T39" fmla="*/ 252 h 947"/>
                <a:gd name="T40" fmla="*/ 196 w 959"/>
                <a:gd name="T41" fmla="*/ 231 h 947"/>
                <a:gd name="T42" fmla="*/ 179 w 959"/>
                <a:gd name="T43" fmla="*/ 212 h 947"/>
                <a:gd name="T44" fmla="*/ 170 w 959"/>
                <a:gd name="T45" fmla="*/ 213 h 947"/>
                <a:gd name="T46" fmla="*/ 199 w 959"/>
                <a:gd name="T47" fmla="*/ 200 h 947"/>
                <a:gd name="T48" fmla="*/ 234 w 959"/>
                <a:gd name="T49" fmla="*/ 193 h 947"/>
                <a:gd name="T50" fmla="*/ 231 w 959"/>
                <a:gd name="T51" fmla="*/ 175 h 947"/>
                <a:gd name="T52" fmla="*/ 226 w 959"/>
                <a:gd name="T53" fmla="*/ 148 h 947"/>
                <a:gd name="T54" fmla="*/ 222 w 959"/>
                <a:gd name="T55" fmla="*/ 133 h 947"/>
                <a:gd name="T56" fmla="*/ 243 w 959"/>
                <a:gd name="T57" fmla="*/ 123 h 947"/>
                <a:gd name="T58" fmla="*/ 260 w 959"/>
                <a:gd name="T59" fmla="*/ 132 h 947"/>
                <a:gd name="T60" fmla="*/ 289 w 959"/>
                <a:gd name="T61" fmla="*/ 136 h 947"/>
                <a:gd name="T62" fmla="*/ 310 w 959"/>
                <a:gd name="T63" fmla="*/ 129 h 947"/>
                <a:gd name="T64" fmla="*/ 298 w 959"/>
                <a:gd name="T65" fmla="*/ 108 h 947"/>
                <a:gd name="T66" fmla="*/ 316 w 959"/>
                <a:gd name="T67" fmla="*/ 107 h 947"/>
                <a:gd name="T68" fmla="*/ 340 w 959"/>
                <a:gd name="T69" fmla="*/ 112 h 947"/>
                <a:gd name="T70" fmla="*/ 353 w 959"/>
                <a:gd name="T71" fmla="*/ 98 h 947"/>
                <a:gd name="T72" fmla="*/ 340 w 959"/>
                <a:gd name="T73" fmla="*/ 73 h 947"/>
                <a:gd name="T74" fmla="*/ 356 w 959"/>
                <a:gd name="T75" fmla="*/ 61 h 947"/>
                <a:gd name="T76" fmla="*/ 374 w 959"/>
                <a:gd name="T77" fmla="*/ 53 h 947"/>
                <a:gd name="T78" fmla="*/ 378 w 959"/>
                <a:gd name="T79" fmla="*/ 25 h 947"/>
                <a:gd name="T80" fmla="*/ 398 w 959"/>
                <a:gd name="T81" fmla="*/ 15 h 947"/>
                <a:gd name="T82" fmla="*/ 418 w 959"/>
                <a:gd name="T83" fmla="*/ 8 h 947"/>
                <a:gd name="T84" fmla="*/ 439 w 959"/>
                <a:gd name="T85" fmla="*/ 15 h 947"/>
                <a:gd name="T86" fmla="*/ 449 w 959"/>
                <a:gd name="T87" fmla="*/ 13 h 947"/>
                <a:gd name="T88" fmla="*/ 473 w 959"/>
                <a:gd name="T89" fmla="*/ 9 h 947"/>
                <a:gd name="T90" fmla="*/ 485 w 959"/>
                <a:gd name="T91" fmla="*/ 6 h 947"/>
                <a:gd name="T92" fmla="*/ 494 w 959"/>
                <a:gd name="T93" fmla="*/ 23 h 947"/>
                <a:gd name="T94" fmla="*/ 502 w 959"/>
                <a:gd name="T95" fmla="*/ 34 h 947"/>
                <a:gd name="T96" fmla="*/ 525 w 959"/>
                <a:gd name="T97" fmla="*/ 51 h 947"/>
                <a:gd name="T98" fmla="*/ 549 w 959"/>
                <a:gd name="T99" fmla="*/ 48 h 947"/>
                <a:gd name="T100" fmla="*/ 566 w 959"/>
                <a:gd name="T101" fmla="*/ 36 h 947"/>
                <a:gd name="T102" fmla="*/ 586 w 959"/>
                <a:gd name="T103" fmla="*/ 31 h 947"/>
                <a:gd name="T104" fmla="*/ 604 w 959"/>
                <a:gd name="T105" fmla="*/ 34 h 947"/>
                <a:gd name="T106" fmla="*/ 629 w 959"/>
                <a:gd name="T107" fmla="*/ 26 h 947"/>
                <a:gd name="T108" fmla="*/ 657 w 959"/>
                <a:gd name="T109" fmla="*/ 21 h 947"/>
                <a:gd name="T110" fmla="*/ 691 w 959"/>
                <a:gd name="T111" fmla="*/ 27 h 947"/>
                <a:gd name="T112" fmla="*/ 735 w 959"/>
                <a:gd name="T113" fmla="*/ 35 h 947"/>
                <a:gd name="T114" fmla="*/ 925 w 959"/>
                <a:gd name="T115" fmla="*/ 303 h 947"/>
                <a:gd name="T116" fmla="*/ 900 w 959"/>
                <a:gd name="T117" fmla="*/ 581 h 947"/>
                <a:gd name="T118" fmla="*/ 902 w 959"/>
                <a:gd name="T119" fmla="*/ 762 h 947"/>
                <a:gd name="T120" fmla="*/ 820 w 959"/>
                <a:gd name="T121" fmla="*/ 868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9" h="947">
                  <a:moveTo>
                    <a:pt x="598" y="887"/>
                  </a:moveTo>
                  <a:lnTo>
                    <a:pt x="590" y="894"/>
                  </a:lnTo>
                  <a:lnTo>
                    <a:pt x="542" y="947"/>
                  </a:lnTo>
                  <a:lnTo>
                    <a:pt x="472" y="946"/>
                  </a:lnTo>
                  <a:lnTo>
                    <a:pt x="463" y="944"/>
                  </a:lnTo>
                  <a:lnTo>
                    <a:pt x="449" y="927"/>
                  </a:lnTo>
                  <a:lnTo>
                    <a:pt x="438" y="928"/>
                  </a:lnTo>
                  <a:lnTo>
                    <a:pt x="384" y="919"/>
                  </a:lnTo>
                  <a:lnTo>
                    <a:pt x="371" y="910"/>
                  </a:lnTo>
                  <a:lnTo>
                    <a:pt x="356" y="913"/>
                  </a:lnTo>
                  <a:lnTo>
                    <a:pt x="352" y="911"/>
                  </a:lnTo>
                  <a:lnTo>
                    <a:pt x="352" y="910"/>
                  </a:lnTo>
                  <a:lnTo>
                    <a:pt x="348" y="908"/>
                  </a:lnTo>
                  <a:lnTo>
                    <a:pt x="337" y="902"/>
                  </a:lnTo>
                  <a:lnTo>
                    <a:pt x="327" y="895"/>
                  </a:lnTo>
                  <a:lnTo>
                    <a:pt x="316" y="889"/>
                  </a:lnTo>
                  <a:lnTo>
                    <a:pt x="306" y="882"/>
                  </a:lnTo>
                  <a:lnTo>
                    <a:pt x="295" y="875"/>
                  </a:lnTo>
                  <a:lnTo>
                    <a:pt x="293" y="873"/>
                  </a:lnTo>
                  <a:lnTo>
                    <a:pt x="285" y="869"/>
                  </a:lnTo>
                  <a:lnTo>
                    <a:pt x="274" y="862"/>
                  </a:lnTo>
                  <a:lnTo>
                    <a:pt x="264" y="856"/>
                  </a:lnTo>
                  <a:lnTo>
                    <a:pt x="252" y="849"/>
                  </a:lnTo>
                  <a:lnTo>
                    <a:pt x="243" y="843"/>
                  </a:lnTo>
                  <a:lnTo>
                    <a:pt x="242" y="843"/>
                  </a:lnTo>
                  <a:lnTo>
                    <a:pt x="231" y="836"/>
                  </a:lnTo>
                  <a:lnTo>
                    <a:pt x="221" y="830"/>
                  </a:lnTo>
                  <a:lnTo>
                    <a:pt x="210" y="823"/>
                  </a:lnTo>
                  <a:lnTo>
                    <a:pt x="208" y="821"/>
                  </a:lnTo>
                  <a:lnTo>
                    <a:pt x="200" y="817"/>
                  </a:lnTo>
                  <a:lnTo>
                    <a:pt x="189" y="810"/>
                  </a:lnTo>
                  <a:lnTo>
                    <a:pt x="179" y="803"/>
                  </a:lnTo>
                  <a:lnTo>
                    <a:pt x="168" y="797"/>
                  </a:lnTo>
                  <a:lnTo>
                    <a:pt x="159" y="790"/>
                  </a:lnTo>
                  <a:lnTo>
                    <a:pt x="149" y="783"/>
                  </a:lnTo>
                  <a:lnTo>
                    <a:pt x="138" y="775"/>
                  </a:lnTo>
                  <a:lnTo>
                    <a:pt x="137" y="775"/>
                  </a:lnTo>
                  <a:lnTo>
                    <a:pt x="127" y="768"/>
                  </a:lnTo>
                  <a:lnTo>
                    <a:pt x="116" y="760"/>
                  </a:lnTo>
                  <a:lnTo>
                    <a:pt x="106" y="752"/>
                  </a:lnTo>
                  <a:lnTo>
                    <a:pt x="95" y="746"/>
                  </a:lnTo>
                  <a:lnTo>
                    <a:pt x="85" y="738"/>
                  </a:lnTo>
                  <a:lnTo>
                    <a:pt x="74" y="730"/>
                  </a:lnTo>
                  <a:lnTo>
                    <a:pt x="64" y="724"/>
                  </a:lnTo>
                  <a:lnTo>
                    <a:pt x="53" y="716"/>
                  </a:lnTo>
                  <a:lnTo>
                    <a:pt x="43" y="708"/>
                  </a:lnTo>
                  <a:lnTo>
                    <a:pt x="32" y="700"/>
                  </a:lnTo>
                  <a:lnTo>
                    <a:pt x="22" y="694"/>
                  </a:lnTo>
                  <a:lnTo>
                    <a:pt x="10" y="686"/>
                  </a:lnTo>
                  <a:lnTo>
                    <a:pt x="0" y="678"/>
                  </a:lnTo>
                  <a:lnTo>
                    <a:pt x="1" y="674"/>
                  </a:lnTo>
                  <a:lnTo>
                    <a:pt x="1" y="670"/>
                  </a:lnTo>
                  <a:lnTo>
                    <a:pt x="1" y="663"/>
                  </a:lnTo>
                  <a:lnTo>
                    <a:pt x="2" y="653"/>
                  </a:lnTo>
                  <a:lnTo>
                    <a:pt x="2" y="642"/>
                  </a:lnTo>
                  <a:lnTo>
                    <a:pt x="3" y="632"/>
                  </a:lnTo>
                  <a:lnTo>
                    <a:pt x="3" y="620"/>
                  </a:lnTo>
                  <a:lnTo>
                    <a:pt x="5" y="610"/>
                  </a:lnTo>
                  <a:lnTo>
                    <a:pt x="5" y="602"/>
                  </a:lnTo>
                  <a:lnTo>
                    <a:pt x="5" y="599"/>
                  </a:lnTo>
                  <a:lnTo>
                    <a:pt x="5" y="589"/>
                  </a:lnTo>
                  <a:lnTo>
                    <a:pt x="5" y="588"/>
                  </a:lnTo>
                  <a:lnTo>
                    <a:pt x="6" y="585"/>
                  </a:lnTo>
                  <a:lnTo>
                    <a:pt x="9" y="581"/>
                  </a:lnTo>
                  <a:lnTo>
                    <a:pt x="10" y="580"/>
                  </a:lnTo>
                  <a:lnTo>
                    <a:pt x="11" y="577"/>
                  </a:lnTo>
                  <a:lnTo>
                    <a:pt x="13" y="573"/>
                  </a:lnTo>
                  <a:lnTo>
                    <a:pt x="15" y="570"/>
                  </a:lnTo>
                  <a:lnTo>
                    <a:pt x="15" y="568"/>
                  </a:lnTo>
                  <a:lnTo>
                    <a:pt x="17" y="564"/>
                  </a:lnTo>
                  <a:lnTo>
                    <a:pt x="18" y="561"/>
                  </a:lnTo>
                  <a:lnTo>
                    <a:pt x="18" y="557"/>
                  </a:lnTo>
                  <a:lnTo>
                    <a:pt x="19" y="553"/>
                  </a:lnTo>
                  <a:lnTo>
                    <a:pt x="19" y="550"/>
                  </a:lnTo>
                  <a:lnTo>
                    <a:pt x="19" y="544"/>
                  </a:lnTo>
                  <a:lnTo>
                    <a:pt x="19" y="540"/>
                  </a:lnTo>
                  <a:lnTo>
                    <a:pt x="19" y="536"/>
                  </a:lnTo>
                  <a:lnTo>
                    <a:pt x="19" y="533"/>
                  </a:lnTo>
                  <a:lnTo>
                    <a:pt x="18" y="529"/>
                  </a:lnTo>
                  <a:lnTo>
                    <a:pt x="18" y="525"/>
                  </a:lnTo>
                  <a:lnTo>
                    <a:pt x="18" y="521"/>
                  </a:lnTo>
                  <a:lnTo>
                    <a:pt x="18" y="517"/>
                  </a:lnTo>
                  <a:lnTo>
                    <a:pt x="17" y="514"/>
                  </a:lnTo>
                  <a:lnTo>
                    <a:pt x="17" y="510"/>
                  </a:lnTo>
                  <a:lnTo>
                    <a:pt x="17" y="506"/>
                  </a:lnTo>
                  <a:lnTo>
                    <a:pt x="15" y="502"/>
                  </a:lnTo>
                  <a:lnTo>
                    <a:pt x="15" y="498"/>
                  </a:lnTo>
                  <a:lnTo>
                    <a:pt x="15" y="495"/>
                  </a:lnTo>
                  <a:lnTo>
                    <a:pt x="15" y="491"/>
                  </a:lnTo>
                  <a:lnTo>
                    <a:pt x="15" y="487"/>
                  </a:lnTo>
                  <a:lnTo>
                    <a:pt x="15" y="483"/>
                  </a:lnTo>
                  <a:lnTo>
                    <a:pt x="15" y="479"/>
                  </a:lnTo>
                  <a:lnTo>
                    <a:pt x="15" y="475"/>
                  </a:lnTo>
                  <a:lnTo>
                    <a:pt x="15" y="472"/>
                  </a:lnTo>
                  <a:lnTo>
                    <a:pt x="17" y="471"/>
                  </a:lnTo>
                  <a:lnTo>
                    <a:pt x="17" y="468"/>
                  </a:lnTo>
                  <a:lnTo>
                    <a:pt x="19" y="466"/>
                  </a:lnTo>
                  <a:lnTo>
                    <a:pt x="20" y="462"/>
                  </a:lnTo>
                  <a:lnTo>
                    <a:pt x="23" y="459"/>
                  </a:lnTo>
                  <a:lnTo>
                    <a:pt x="34" y="449"/>
                  </a:lnTo>
                  <a:lnTo>
                    <a:pt x="43" y="438"/>
                  </a:lnTo>
                  <a:lnTo>
                    <a:pt x="53" y="428"/>
                  </a:lnTo>
                  <a:lnTo>
                    <a:pt x="64" y="419"/>
                  </a:lnTo>
                  <a:lnTo>
                    <a:pt x="65" y="412"/>
                  </a:lnTo>
                  <a:lnTo>
                    <a:pt x="66" y="402"/>
                  </a:lnTo>
                  <a:lnTo>
                    <a:pt x="68" y="391"/>
                  </a:lnTo>
                  <a:lnTo>
                    <a:pt x="69" y="381"/>
                  </a:lnTo>
                  <a:lnTo>
                    <a:pt x="70" y="379"/>
                  </a:lnTo>
                  <a:lnTo>
                    <a:pt x="72" y="377"/>
                  </a:lnTo>
                  <a:lnTo>
                    <a:pt x="74" y="375"/>
                  </a:lnTo>
                  <a:lnTo>
                    <a:pt x="77" y="373"/>
                  </a:lnTo>
                  <a:lnTo>
                    <a:pt x="78" y="370"/>
                  </a:lnTo>
                  <a:lnTo>
                    <a:pt x="78" y="368"/>
                  </a:lnTo>
                  <a:lnTo>
                    <a:pt x="77" y="364"/>
                  </a:lnTo>
                  <a:lnTo>
                    <a:pt x="75" y="361"/>
                  </a:lnTo>
                  <a:lnTo>
                    <a:pt x="74" y="358"/>
                  </a:lnTo>
                  <a:lnTo>
                    <a:pt x="73" y="354"/>
                  </a:lnTo>
                  <a:lnTo>
                    <a:pt x="72" y="352"/>
                  </a:lnTo>
                  <a:lnTo>
                    <a:pt x="70" y="349"/>
                  </a:lnTo>
                  <a:lnTo>
                    <a:pt x="69" y="347"/>
                  </a:lnTo>
                  <a:lnTo>
                    <a:pt x="69" y="344"/>
                  </a:lnTo>
                  <a:lnTo>
                    <a:pt x="78" y="318"/>
                  </a:lnTo>
                  <a:lnTo>
                    <a:pt x="86" y="294"/>
                  </a:lnTo>
                  <a:lnTo>
                    <a:pt x="87" y="296"/>
                  </a:lnTo>
                  <a:lnTo>
                    <a:pt x="92" y="301"/>
                  </a:lnTo>
                  <a:lnTo>
                    <a:pt x="94" y="302"/>
                  </a:lnTo>
                  <a:lnTo>
                    <a:pt x="95" y="303"/>
                  </a:lnTo>
                  <a:lnTo>
                    <a:pt x="96" y="303"/>
                  </a:lnTo>
                  <a:lnTo>
                    <a:pt x="96" y="306"/>
                  </a:lnTo>
                  <a:lnTo>
                    <a:pt x="96" y="307"/>
                  </a:lnTo>
                  <a:lnTo>
                    <a:pt x="96" y="309"/>
                  </a:lnTo>
                  <a:lnTo>
                    <a:pt x="98" y="310"/>
                  </a:lnTo>
                  <a:lnTo>
                    <a:pt x="99" y="311"/>
                  </a:lnTo>
                  <a:lnTo>
                    <a:pt x="100" y="313"/>
                  </a:lnTo>
                  <a:lnTo>
                    <a:pt x="100" y="314"/>
                  </a:lnTo>
                  <a:lnTo>
                    <a:pt x="102" y="315"/>
                  </a:lnTo>
                  <a:lnTo>
                    <a:pt x="102" y="317"/>
                  </a:lnTo>
                  <a:lnTo>
                    <a:pt x="103" y="318"/>
                  </a:lnTo>
                  <a:lnTo>
                    <a:pt x="103" y="319"/>
                  </a:lnTo>
                  <a:lnTo>
                    <a:pt x="104" y="319"/>
                  </a:lnTo>
                  <a:lnTo>
                    <a:pt x="106" y="320"/>
                  </a:lnTo>
                  <a:lnTo>
                    <a:pt x="106" y="319"/>
                  </a:lnTo>
                  <a:lnTo>
                    <a:pt x="111" y="318"/>
                  </a:lnTo>
                  <a:lnTo>
                    <a:pt x="113" y="315"/>
                  </a:lnTo>
                  <a:lnTo>
                    <a:pt x="116" y="314"/>
                  </a:lnTo>
                  <a:lnTo>
                    <a:pt x="117" y="313"/>
                  </a:lnTo>
                  <a:lnTo>
                    <a:pt x="120" y="311"/>
                  </a:lnTo>
                  <a:lnTo>
                    <a:pt x="120" y="310"/>
                  </a:lnTo>
                  <a:lnTo>
                    <a:pt x="121" y="307"/>
                  </a:lnTo>
                  <a:lnTo>
                    <a:pt x="123" y="307"/>
                  </a:lnTo>
                  <a:lnTo>
                    <a:pt x="123" y="306"/>
                  </a:lnTo>
                  <a:lnTo>
                    <a:pt x="125" y="306"/>
                  </a:lnTo>
                  <a:lnTo>
                    <a:pt x="125" y="305"/>
                  </a:lnTo>
                  <a:lnTo>
                    <a:pt x="124" y="300"/>
                  </a:lnTo>
                  <a:lnTo>
                    <a:pt x="124" y="297"/>
                  </a:lnTo>
                  <a:lnTo>
                    <a:pt x="123" y="296"/>
                  </a:lnTo>
                  <a:lnTo>
                    <a:pt x="120" y="294"/>
                  </a:lnTo>
                  <a:lnTo>
                    <a:pt x="117" y="293"/>
                  </a:lnTo>
                  <a:lnTo>
                    <a:pt x="116" y="292"/>
                  </a:lnTo>
                  <a:lnTo>
                    <a:pt x="111" y="288"/>
                  </a:lnTo>
                  <a:lnTo>
                    <a:pt x="112" y="286"/>
                  </a:lnTo>
                  <a:lnTo>
                    <a:pt x="111" y="285"/>
                  </a:lnTo>
                  <a:lnTo>
                    <a:pt x="110" y="285"/>
                  </a:lnTo>
                  <a:lnTo>
                    <a:pt x="107" y="281"/>
                  </a:lnTo>
                  <a:lnTo>
                    <a:pt x="104" y="280"/>
                  </a:lnTo>
                  <a:lnTo>
                    <a:pt x="103" y="279"/>
                  </a:lnTo>
                  <a:lnTo>
                    <a:pt x="104" y="277"/>
                  </a:lnTo>
                  <a:lnTo>
                    <a:pt x="106" y="276"/>
                  </a:lnTo>
                  <a:lnTo>
                    <a:pt x="104" y="273"/>
                  </a:lnTo>
                  <a:lnTo>
                    <a:pt x="106" y="272"/>
                  </a:lnTo>
                  <a:lnTo>
                    <a:pt x="110" y="271"/>
                  </a:lnTo>
                  <a:lnTo>
                    <a:pt x="111" y="269"/>
                  </a:lnTo>
                  <a:lnTo>
                    <a:pt x="121" y="260"/>
                  </a:lnTo>
                  <a:lnTo>
                    <a:pt x="124" y="255"/>
                  </a:lnTo>
                  <a:lnTo>
                    <a:pt x="123" y="247"/>
                  </a:lnTo>
                  <a:lnTo>
                    <a:pt x="123" y="246"/>
                  </a:lnTo>
                  <a:lnTo>
                    <a:pt x="124" y="243"/>
                  </a:lnTo>
                  <a:lnTo>
                    <a:pt x="124" y="242"/>
                  </a:lnTo>
                  <a:lnTo>
                    <a:pt x="124" y="241"/>
                  </a:lnTo>
                  <a:lnTo>
                    <a:pt x="128" y="239"/>
                  </a:lnTo>
                  <a:lnTo>
                    <a:pt x="129" y="238"/>
                  </a:lnTo>
                  <a:lnTo>
                    <a:pt x="130" y="238"/>
                  </a:lnTo>
                  <a:lnTo>
                    <a:pt x="129" y="239"/>
                  </a:lnTo>
                  <a:lnTo>
                    <a:pt x="129" y="241"/>
                  </a:lnTo>
                  <a:lnTo>
                    <a:pt x="129" y="242"/>
                  </a:lnTo>
                  <a:lnTo>
                    <a:pt x="133" y="242"/>
                  </a:lnTo>
                  <a:lnTo>
                    <a:pt x="140" y="241"/>
                  </a:lnTo>
                  <a:lnTo>
                    <a:pt x="145" y="242"/>
                  </a:lnTo>
                  <a:lnTo>
                    <a:pt x="150" y="255"/>
                  </a:lnTo>
                  <a:lnTo>
                    <a:pt x="154" y="263"/>
                  </a:lnTo>
                  <a:lnTo>
                    <a:pt x="158" y="263"/>
                  </a:lnTo>
                  <a:lnTo>
                    <a:pt x="161" y="263"/>
                  </a:lnTo>
                  <a:lnTo>
                    <a:pt x="172" y="259"/>
                  </a:lnTo>
                  <a:lnTo>
                    <a:pt x="176" y="259"/>
                  </a:lnTo>
                  <a:lnTo>
                    <a:pt x="178" y="258"/>
                  </a:lnTo>
                  <a:lnTo>
                    <a:pt x="182" y="258"/>
                  </a:lnTo>
                  <a:lnTo>
                    <a:pt x="183" y="260"/>
                  </a:lnTo>
                  <a:lnTo>
                    <a:pt x="187" y="260"/>
                  </a:lnTo>
                  <a:lnTo>
                    <a:pt x="196" y="265"/>
                  </a:lnTo>
                  <a:lnTo>
                    <a:pt x="199" y="267"/>
                  </a:lnTo>
                  <a:lnTo>
                    <a:pt x="201" y="271"/>
                  </a:lnTo>
                  <a:lnTo>
                    <a:pt x="201" y="272"/>
                  </a:lnTo>
                  <a:lnTo>
                    <a:pt x="204" y="276"/>
                  </a:lnTo>
                  <a:lnTo>
                    <a:pt x="208" y="275"/>
                  </a:lnTo>
                  <a:lnTo>
                    <a:pt x="208" y="273"/>
                  </a:lnTo>
                  <a:lnTo>
                    <a:pt x="209" y="272"/>
                  </a:lnTo>
                  <a:lnTo>
                    <a:pt x="210" y="269"/>
                  </a:lnTo>
                  <a:lnTo>
                    <a:pt x="210" y="265"/>
                  </a:lnTo>
                  <a:lnTo>
                    <a:pt x="209" y="265"/>
                  </a:lnTo>
                  <a:lnTo>
                    <a:pt x="208" y="267"/>
                  </a:lnTo>
                  <a:lnTo>
                    <a:pt x="208" y="265"/>
                  </a:lnTo>
                  <a:lnTo>
                    <a:pt x="208" y="263"/>
                  </a:lnTo>
                  <a:lnTo>
                    <a:pt x="208" y="262"/>
                  </a:lnTo>
                  <a:lnTo>
                    <a:pt x="206" y="262"/>
                  </a:lnTo>
                  <a:lnTo>
                    <a:pt x="206" y="263"/>
                  </a:lnTo>
                  <a:lnTo>
                    <a:pt x="204" y="262"/>
                  </a:lnTo>
                  <a:lnTo>
                    <a:pt x="200" y="260"/>
                  </a:lnTo>
                  <a:lnTo>
                    <a:pt x="199" y="258"/>
                  </a:lnTo>
                  <a:lnTo>
                    <a:pt x="200" y="254"/>
                  </a:lnTo>
                  <a:lnTo>
                    <a:pt x="200" y="252"/>
                  </a:lnTo>
                  <a:lnTo>
                    <a:pt x="199" y="250"/>
                  </a:lnTo>
                  <a:lnTo>
                    <a:pt x="199" y="248"/>
                  </a:lnTo>
                  <a:lnTo>
                    <a:pt x="199" y="247"/>
                  </a:lnTo>
                  <a:lnTo>
                    <a:pt x="200" y="245"/>
                  </a:lnTo>
                  <a:lnTo>
                    <a:pt x="199" y="243"/>
                  </a:lnTo>
                  <a:lnTo>
                    <a:pt x="197" y="242"/>
                  </a:lnTo>
                  <a:lnTo>
                    <a:pt x="195" y="241"/>
                  </a:lnTo>
                  <a:lnTo>
                    <a:pt x="195" y="238"/>
                  </a:lnTo>
                  <a:lnTo>
                    <a:pt x="193" y="237"/>
                  </a:lnTo>
                  <a:lnTo>
                    <a:pt x="193" y="233"/>
                  </a:lnTo>
                  <a:lnTo>
                    <a:pt x="196" y="231"/>
                  </a:lnTo>
                  <a:lnTo>
                    <a:pt x="195" y="231"/>
                  </a:lnTo>
                  <a:lnTo>
                    <a:pt x="191" y="229"/>
                  </a:lnTo>
                  <a:lnTo>
                    <a:pt x="191" y="226"/>
                  </a:lnTo>
                  <a:lnTo>
                    <a:pt x="192" y="225"/>
                  </a:lnTo>
                  <a:lnTo>
                    <a:pt x="191" y="224"/>
                  </a:lnTo>
                  <a:lnTo>
                    <a:pt x="191" y="221"/>
                  </a:lnTo>
                  <a:lnTo>
                    <a:pt x="188" y="220"/>
                  </a:lnTo>
                  <a:lnTo>
                    <a:pt x="185" y="217"/>
                  </a:lnTo>
                  <a:lnTo>
                    <a:pt x="185" y="214"/>
                  </a:lnTo>
                  <a:lnTo>
                    <a:pt x="182" y="213"/>
                  </a:lnTo>
                  <a:lnTo>
                    <a:pt x="179" y="212"/>
                  </a:lnTo>
                  <a:lnTo>
                    <a:pt x="176" y="212"/>
                  </a:lnTo>
                  <a:lnTo>
                    <a:pt x="176" y="214"/>
                  </a:lnTo>
                  <a:lnTo>
                    <a:pt x="179" y="216"/>
                  </a:lnTo>
                  <a:lnTo>
                    <a:pt x="179" y="217"/>
                  </a:lnTo>
                  <a:lnTo>
                    <a:pt x="176" y="218"/>
                  </a:lnTo>
                  <a:lnTo>
                    <a:pt x="175" y="218"/>
                  </a:lnTo>
                  <a:lnTo>
                    <a:pt x="174" y="218"/>
                  </a:lnTo>
                  <a:lnTo>
                    <a:pt x="172" y="216"/>
                  </a:lnTo>
                  <a:lnTo>
                    <a:pt x="168" y="214"/>
                  </a:lnTo>
                  <a:lnTo>
                    <a:pt x="168" y="213"/>
                  </a:lnTo>
                  <a:lnTo>
                    <a:pt x="170" y="213"/>
                  </a:lnTo>
                  <a:lnTo>
                    <a:pt x="172" y="213"/>
                  </a:lnTo>
                  <a:lnTo>
                    <a:pt x="171" y="209"/>
                  </a:lnTo>
                  <a:lnTo>
                    <a:pt x="172" y="208"/>
                  </a:lnTo>
                  <a:lnTo>
                    <a:pt x="171" y="204"/>
                  </a:lnTo>
                  <a:lnTo>
                    <a:pt x="174" y="204"/>
                  </a:lnTo>
                  <a:lnTo>
                    <a:pt x="175" y="203"/>
                  </a:lnTo>
                  <a:lnTo>
                    <a:pt x="183" y="201"/>
                  </a:lnTo>
                  <a:lnTo>
                    <a:pt x="187" y="203"/>
                  </a:lnTo>
                  <a:lnTo>
                    <a:pt x="189" y="201"/>
                  </a:lnTo>
                  <a:lnTo>
                    <a:pt x="192" y="203"/>
                  </a:lnTo>
                  <a:lnTo>
                    <a:pt x="199" y="200"/>
                  </a:lnTo>
                  <a:lnTo>
                    <a:pt x="199" y="199"/>
                  </a:lnTo>
                  <a:lnTo>
                    <a:pt x="200" y="197"/>
                  </a:lnTo>
                  <a:lnTo>
                    <a:pt x="208" y="188"/>
                  </a:lnTo>
                  <a:lnTo>
                    <a:pt x="214" y="184"/>
                  </a:lnTo>
                  <a:lnTo>
                    <a:pt x="219" y="186"/>
                  </a:lnTo>
                  <a:lnTo>
                    <a:pt x="222" y="187"/>
                  </a:lnTo>
                  <a:lnTo>
                    <a:pt x="225" y="187"/>
                  </a:lnTo>
                  <a:lnTo>
                    <a:pt x="226" y="187"/>
                  </a:lnTo>
                  <a:lnTo>
                    <a:pt x="225" y="188"/>
                  </a:lnTo>
                  <a:lnTo>
                    <a:pt x="233" y="195"/>
                  </a:lnTo>
                  <a:lnTo>
                    <a:pt x="234" y="193"/>
                  </a:lnTo>
                  <a:lnTo>
                    <a:pt x="236" y="192"/>
                  </a:lnTo>
                  <a:lnTo>
                    <a:pt x="236" y="191"/>
                  </a:lnTo>
                  <a:lnTo>
                    <a:pt x="239" y="191"/>
                  </a:lnTo>
                  <a:lnTo>
                    <a:pt x="236" y="187"/>
                  </a:lnTo>
                  <a:lnTo>
                    <a:pt x="235" y="187"/>
                  </a:lnTo>
                  <a:lnTo>
                    <a:pt x="233" y="186"/>
                  </a:lnTo>
                  <a:lnTo>
                    <a:pt x="233" y="182"/>
                  </a:lnTo>
                  <a:lnTo>
                    <a:pt x="234" y="182"/>
                  </a:lnTo>
                  <a:lnTo>
                    <a:pt x="233" y="176"/>
                  </a:lnTo>
                  <a:lnTo>
                    <a:pt x="231" y="176"/>
                  </a:lnTo>
                  <a:lnTo>
                    <a:pt x="231" y="175"/>
                  </a:lnTo>
                  <a:lnTo>
                    <a:pt x="233" y="170"/>
                  </a:lnTo>
                  <a:lnTo>
                    <a:pt x="231" y="165"/>
                  </a:lnTo>
                  <a:lnTo>
                    <a:pt x="234" y="161"/>
                  </a:lnTo>
                  <a:lnTo>
                    <a:pt x="233" y="161"/>
                  </a:lnTo>
                  <a:lnTo>
                    <a:pt x="233" y="158"/>
                  </a:lnTo>
                  <a:lnTo>
                    <a:pt x="234" y="159"/>
                  </a:lnTo>
                  <a:lnTo>
                    <a:pt x="235" y="157"/>
                  </a:lnTo>
                  <a:lnTo>
                    <a:pt x="234" y="150"/>
                  </a:lnTo>
                  <a:lnTo>
                    <a:pt x="230" y="150"/>
                  </a:lnTo>
                  <a:lnTo>
                    <a:pt x="230" y="149"/>
                  </a:lnTo>
                  <a:lnTo>
                    <a:pt x="226" y="148"/>
                  </a:lnTo>
                  <a:lnTo>
                    <a:pt x="219" y="144"/>
                  </a:lnTo>
                  <a:lnTo>
                    <a:pt x="218" y="142"/>
                  </a:lnTo>
                  <a:lnTo>
                    <a:pt x="219" y="141"/>
                  </a:lnTo>
                  <a:lnTo>
                    <a:pt x="223" y="140"/>
                  </a:lnTo>
                  <a:lnTo>
                    <a:pt x="222" y="139"/>
                  </a:lnTo>
                  <a:lnTo>
                    <a:pt x="219" y="139"/>
                  </a:lnTo>
                  <a:lnTo>
                    <a:pt x="218" y="139"/>
                  </a:lnTo>
                  <a:lnTo>
                    <a:pt x="218" y="137"/>
                  </a:lnTo>
                  <a:lnTo>
                    <a:pt x="221" y="135"/>
                  </a:lnTo>
                  <a:lnTo>
                    <a:pt x="223" y="135"/>
                  </a:lnTo>
                  <a:lnTo>
                    <a:pt x="222" y="133"/>
                  </a:lnTo>
                  <a:lnTo>
                    <a:pt x="222" y="132"/>
                  </a:lnTo>
                  <a:lnTo>
                    <a:pt x="223" y="127"/>
                  </a:lnTo>
                  <a:lnTo>
                    <a:pt x="225" y="127"/>
                  </a:lnTo>
                  <a:lnTo>
                    <a:pt x="226" y="125"/>
                  </a:lnTo>
                  <a:lnTo>
                    <a:pt x="230" y="121"/>
                  </a:lnTo>
                  <a:lnTo>
                    <a:pt x="230" y="123"/>
                  </a:lnTo>
                  <a:lnTo>
                    <a:pt x="235" y="120"/>
                  </a:lnTo>
                  <a:lnTo>
                    <a:pt x="238" y="121"/>
                  </a:lnTo>
                  <a:lnTo>
                    <a:pt x="243" y="120"/>
                  </a:lnTo>
                  <a:lnTo>
                    <a:pt x="242" y="124"/>
                  </a:lnTo>
                  <a:lnTo>
                    <a:pt x="243" y="123"/>
                  </a:lnTo>
                  <a:lnTo>
                    <a:pt x="246" y="125"/>
                  </a:lnTo>
                  <a:lnTo>
                    <a:pt x="246" y="131"/>
                  </a:lnTo>
                  <a:lnTo>
                    <a:pt x="247" y="132"/>
                  </a:lnTo>
                  <a:lnTo>
                    <a:pt x="248" y="129"/>
                  </a:lnTo>
                  <a:lnTo>
                    <a:pt x="251" y="129"/>
                  </a:lnTo>
                  <a:lnTo>
                    <a:pt x="252" y="129"/>
                  </a:lnTo>
                  <a:lnTo>
                    <a:pt x="254" y="129"/>
                  </a:lnTo>
                  <a:lnTo>
                    <a:pt x="255" y="132"/>
                  </a:lnTo>
                  <a:lnTo>
                    <a:pt x="256" y="133"/>
                  </a:lnTo>
                  <a:lnTo>
                    <a:pt x="259" y="133"/>
                  </a:lnTo>
                  <a:lnTo>
                    <a:pt x="260" y="132"/>
                  </a:lnTo>
                  <a:lnTo>
                    <a:pt x="269" y="129"/>
                  </a:lnTo>
                  <a:lnTo>
                    <a:pt x="272" y="132"/>
                  </a:lnTo>
                  <a:lnTo>
                    <a:pt x="274" y="129"/>
                  </a:lnTo>
                  <a:lnTo>
                    <a:pt x="274" y="131"/>
                  </a:lnTo>
                  <a:lnTo>
                    <a:pt x="277" y="129"/>
                  </a:lnTo>
                  <a:lnTo>
                    <a:pt x="278" y="133"/>
                  </a:lnTo>
                  <a:lnTo>
                    <a:pt x="282" y="132"/>
                  </a:lnTo>
                  <a:lnTo>
                    <a:pt x="285" y="133"/>
                  </a:lnTo>
                  <a:lnTo>
                    <a:pt x="286" y="137"/>
                  </a:lnTo>
                  <a:lnTo>
                    <a:pt x="288" y="136"/>
                  </a:lnTo>
                  <a:lnTo>
                    <a:pt x="289" y="136"/>
                  </a:lnTo>
                  <a:lnTo>
                    <a:pt x="291" y="139"/>
                  </a:lnTo>
                  <a:lnTo>
                    <a:pt x="293" y="140"/>
                  </a:lnTo>
                  <a:lnTo>
                    <a:pt x="297" y="139"/>
                  </a:lnTo>
                  <a:lnTo>
                    <a:pt x="299" y="141"/>
                  </a:lnTo>
                  <a:lnTo>
                    <a:pt x="302" y="137"/>
                  </a:lnTo>
                  <a:lnTo>
                    <a:pt x="305" y="135"/>
                  </a:lnTo>
                  <a:lnTo>
                    <a:pt x="307" y="135"/>
                  </a:lnTo>
                  <a:lnTo>
                    <a:pt x="309" y="135"/>
                  </a:lnTo>
                  <a:lnTo>
                    <a:pt x="311" y="131"/>
                  </a:lnTo>
                  <a:lnTo>
                    <a:pt x="310" y="131"/>
                  </a:lnTo>
                  <a:lnTo>
                    <a:pt x="310" y="129"/>
                  </a:lnTo>
                  <a:lnTo>
                    <a:pt x="310" y="127"/>
                  </a:lnTo>
                  <a:lnTo>
                    <a:pt x="310" y="123"/>
                  </a:lnTo>
                  <a:lnTo>
                    <a:pt x="309" y="121"/>
                  </a:lnTo>
                  <a:lnTo>
                    <a:pt x="309" y="120"/>
                  </a:lnTo>
                  <a:lnTo>
                    <a:pt x="309" y="119"/>
                  </a:lnTo>
                  <a:lnTo>
                    <a:pt x="307" y="118"/>
                  </a:lnTo>
                  <a:lnTo>
                    <a:pt x="307" y="116"/>
                  </a:lnTo>
                  <a:lnTo>
                    <a:pt x="307" y="115"/>
                  </a:lnTo>
                  <a:lnTo>
                    <a:pt x="305" y="114"/>
                  </a:lnTo>
                  <a:lnTo>
                    <a:pt x="301" y="114"/>
                  </a:lnTo>
                  <a:lnTo>
                    <a:pt x="298" y="108"/>
                  </a:lnTo>
                  <a:lnTo>
                    <a:pt x="299" y="108"/>
                  </a:lnTo>
                  <a:lnTo>
                    <a:pt x="298" y="104"/>
                  </a:lnTo>
                  <a:lnTo>
                    <a:pt x="299" y="104"/>
                  </a:lnTo>
                  <a:lnTo>
                    <a:pt x="298" y="101"/>
                  </a:lnTo>
                  <a:lnTo>
                    <a:pt x="302" y="99"/>
                  </a:lnTo>
                  <a:lnTo>
                    <a:pt x="299" y="98"/>
                  </a:lnTo>
                  <a:lnTo>
                    <a:pt x="303" y="94"/>
                  </a:lnTo>
                  <a:lnTo>
                    <a:pt x="310" y="94"/>
                  </a:lnTo>
                  <a:lnTo>
                    <a:pt x="312" y="97"/>
                  </a:lnTo>
                  <a:lnTo>
                    <a:pt x="316" y="102"/>
                  </a:lnTo>
                  <a:lnTo>
                    <a:pt x="316" y="107"/>
                  </a:lnTo>
                  <a:lnTo>
                    <a:pt x="318" y="108"/>
                  </a:lnTo>
                  <a:lnTo>
                    <a:pt x="319" y="111"/>
                  </a:lnTo>
                  <a:lnTo>
                    <a:pt x="324" y="111"/>
                  </a:lnTo>
                  <a:lnTo>
                    <a:pt x="324" y="112"/>
                  </a:lnTo>
                  <a:lnTo>
                    <a:pt x="328" y="111"/>
                  </a:lnTo>
                  <a:lnTo>
                    <a:pt x="327" y="110"/>
                  </a:lnTo>
                  <a:lnTo>
                    <a:pt x="335" y="106"/>
                  </a:lnTo>
                  <a:lnTo>
                    <a:pt x="335" y="107"/>
                  </a:lnTo>
                  <a:lnTo>
                    <a:pt x="333" y="108"/>
                  </a:lnTo>
                  <a:lnTo>
                    <a:pt x="336" y="112"/>
                  </a:lnTo>
                  <a:lnTo>
                    <a:pt x="340" y="112"/>
                  </a:lnTo>
                  <a:lnTo>
                    <a:pt x="340" y="114"/>
                  </a:lnTo>
                  <a:lnTo>
                    <a:pt x="343" y="114"/>
                  </a:lnTo>
                  <a:lnTo>
                    <a:pt x="343" y="111"/>
                  </a:lnTo>
                  <a:lnTo>
                    <a:pt x="346" y="111"/>
                  </a:lnTo>
                  <a:lnTo>
                    <a:pt x="348" y="108"/>
                  </a:lnTo>
                  <a:lnTo>
                    <a:pt x="345" y="107"/>
                  </a:lnTo>
                  <a:lnTo>
                    <a:pt x="346" y="104"/>
                  </a:lnTo>
                  <a:lnTo>
                    <a:pt x="353" y="107"/>
                  </a:lnTo>
                  <a:lnTo>
                    <a:pt x="353" y="106"/>
                  </a:lnTo>
                  <a:lnTo>
                    <a:pt x="349" y="99"/>
                  </a:lnTo>
                  <a:lnTo>
                    <a:pt x="353" y="98"/>
                  </a:lnTo>
                  <a:lnTo>
                    <a:pt x="352" y="97"/>
                  </a:lnTo>
                  <a:lnTo>
                    <a:pt x="348" y="97"/>
                  </a:lnTo>
                  <a:lnTo>
                    <a:pt x="345" y="93"/>
                  </a:lnTo>
                  <a:lnTo>
                    <a:pt x="346" y="90"/>
                  </a:lnTo>
                  <a:lnTo>
                    <a:pt x="346" y="89"/>
                  </a:lnTo>
                  <a:lnTo>
                    <a:pt x="343" y="89"/>
                  </a:lnTo>
                  <a:lnTo>
                    <a:pt x="344" y="86"/>
                  </a:lnTo>
                  <a:lnTo>
                    <a:pt x="340" y="84"/>
                  </a:lnTo>
                  <a:lnTo>
                    <a:pt x="340" y="80"/>
                  </a:lnTo>
                  <a:lnTo>
                    <a:pt x="339" y="73"/>
                  </a:lnTo>
                  <a:lnTo>
                    <a:pt x="340" y="73"/>
                  </a:lnTo>
                  <a:lnTo>
                    <a:pt x="339" y="72"/>
                  </a:lnTo>
                  <a:lnTo>
                    <a:pt x="339" y="70"/>
                  </a:lnTo>
                  <a:lnTo>
                    <a:pt x="344" y="68"/>
                  </a:lnTo>
                  <a:lnTo>
                    <a:pt x="345" y="70"/>
                  </a:lnTo>
                  <a:lnTo>
                    <a:pt x="346" y="70"/>
                  </a:lnTo>
                  <a:lnTo>
                    <a:pt x="349" y="69"/>
                  </a:lnTo>
                  <a:lnTo>
                    <a:pt x="354" y="68"/>
                  </a:lnTo>
                  <a:lnTo>
                    <a:pt x="353" y="65"/>
                  </a:lnTo>
                  <a:lnTo>
                    <a:pt x="354" y="63"/>
                  </a:lnTo>
                  <a:lnTo>
                    <a:pt x="356" y="60"/>
                  </a:lnTo>
                  <a:lnTo>
                    <a:pt x="356" y="61"/>
                  </a:lnTo>
                  <a:lnTo>
                    <a:pt x="360" y="57"/>
                  </a:lnTo>
                  <a:lnTo>
                    <a:pt x="360" y="55"/>
                  </a:lnTo>
                  <a:lnTo>
                    <a:pt x="358" y="53"/>
                  </a:lnTo>
                  <a:lnTo>
                    <a:pt x="360" y="52"/>
                  </a:lnTo>
                  <a:lnTo>
                    <a:pt x="361" y="52"/>
                  </a:lnTo>
                  <a:lnTo>
                    <a:pt x="363" y="55"/>
                  </a:lnTo>
                  <a:lnTo>
                    <a:pt x="367" y="55"/>
                  </a:lnTo>
                  <a:lnTo>
                    <a:pt x="369" y="55"/>
                  </a:lnTo>
                  <a:lnTo>
                    <a:pt x="370" y="55"/>
                  </a:lnTo>
                  <a:lnTo>
                    <a:pt x="371" y="56"/>
                  </a:lnTo>
                  <a:lnTo>
                    <a:pt x="374" y="53"/>
                  </a:lnTo>
                  <a:lnTo>
                    <a:pt x="374" y="48"/>
                  </a:lnTo>
                  <a:lnTo>
                    <a:pt x="375" y="46"/>
                  </a:lnTo>
                  <a:lnTo>
                    <a:pt x="381" y="46"/>
                  </a:lnTo>
                  <a:lnTo>
                    <a:pt x="382" y="43"/>
                  </a:lnTo>
                  <a:lnTo>
                    <a:pt x="381" y="42"/>
                  </a:lnTo>
                  <a:lnTo>
                    <a:pt x="379" y="42"/>
                  </a:lnTo>
                  <a:lnTo>
                    <a:pt x="375" y="32"/>
                  </a:lnTo>
                  <a:lnTo>
                    <a:pt x="374" y="31"/>
                  </a:lnTo>
                  <a:lnTo>
                    <a:pt x="377" y="29"/>
                  </a:lnTo>
                  <a:lnTo>
                    <a:pt x="374" y="27"/>
                  </a:lnTo>
                  <a:lnTo>
                    <a:pt x="378" y="25"/>
                  </a:lnTo>
                  <a:lnTo>
                    <a:pt x="378" y="22"/>
                  </a:lnTo>
                  <a:lnTo>
                    <a:pt x="381" y="19"/>
                  </a:lnTo>
                  <a:lnTo>
                    <a:pt x="381" y="17"/>
                  </a:lnTo>
                  <a:lnTo>
                    <a:pt x="388" y="14"/>
                  </a:lnTo>
                  <a:lnTo>
                    <a:pt x="391" y="17"/>
                  </a:lnTo>
                  <a:lnTo>
                    <a:pt x="392" y="17"/>
                  </a:lnTo>
                  <a:lnTo>
                    <a:pt x="392" y="15"/>
                  </a:lnTo>
                  <a:lnTo>
                    <a:pt x="390" y="14"/>
                  </a:lnTo>
                  <a:lnTo>
                    <a:pt x="390" y="13"/>
                  </a:lnTo>
                  <a:lnTo>
                    <a:pt x="395" y="13"/>
                  </a:lnTo>
                  <a:lnTo>
                    <a:pt x="398" y="15"/>
                  </a:lnTo>
                  <a:lnTo>
                    <a:pt x="400" y="13"/>
                  </a:lnTo>
                  <a:lnTo>
                    <a:pt x="404" y="12"/>
                  </a:lnTo>
                  <a:lnTo>
                    <a:pt x="404" y="6"/>
                  </a:lnTo>
                  <a:lnTo>
                    <a:pt x="405" y="5"/>
                  </a:lnTo>
                  <a:lnTo>
                    <a:pt x="407" y="5"/>
                  </a:lnTo>
                  <a:lnTo>
                    <a:pt x="408" y="4"/>
                  </a:lnTo>
                  <a:lnTo>
                    <a:pt x="409" y="4"/>
                  </a:lnTo>
                  <a:lnTo>
                    <a:pt x="411" y="1"/>
                  </a:lnTo>
                  <a:lnTo>
                    <a:pt x="415" y="0"/>
                  </a:lnTo>
                  <a:lnTo>
                    <a:pt x="417" y="1"/>
                  </a:lnTo>
                  <a:lnTo>
                    <a:pt x="418" y="8"/>
                  </a:lnTo>
                  <a:lnTo>
                    <a:pt x="420" y="8"/>
                  </a:lnTo>
                  <a:lnTo>
                    <a:pt x="420" y="5"/>
                  </a:lnTo>
                  <a:lnTo>
                    <a:pt x="421" y="5"/>
                  </a:lnTo>
                  <a:lnTo>
                    <a:pt x="424" y="9"/>
                  </a:lnTo>
                  <a:lnTo>
                    <a:pt x="425" y="8"/>
                  </a:lnTo>
                  <a:lnTo>
                    <a:pt x="432" y="5"/>
                  </a:lnTo>
                  <a:lnTo>
                    <a:pt x="433" y="8"/>
                  </a:lnTo>
                  <a:lnTo>
                    <a:pt x="435" y="12"/>
                  </a:lnTo>
                  <a:lnTo>
                    <a:pt x="434" y="14"/>
                  </a:lnTo>
                  <a:lnTo>
                    <a:pt x="437" y="15"/>
                  </a:lnTo>
                  <a:lnTo>
                    <a:pt x="439" y="15"/>
                  </a:lnTo>
                  <a:lnTo>
                    <a:pt x="443" y="8"/>
                  </a:lnTo>
                  <a:lnTo>
                    <a:pt x="442" y="2"/>
                  </a:lnTo>
                  <a:lnTo>
                    <a:pt x="450" y="2"/>
                  </a:lnTo>
                  <a:lnTo>
                    <a:pt x="450" y="4"/>
                  </a:lnTo>
                  <a:lnTo>
                    <a:pt x="447" y="5"/>
                  </a:lnTo>
                  <a:lnTo>
                    <a:pt x="446" y="8"/>
                  </a:lnTo>
                  <a:lnTo>
                    <a:pt x="446" y="9"/>
                  </a:lnTo>
                  <a:lnTo>
                    <a:pt x="445" y="10"/>
                  </a:lnTo>
                  <a:lnTo>
                    <a:pt x="446" y="12"/>
                  </a:lnTo>
                  <a:lnTo>
                    <a:pt x="447" y="13"/>
                  </a:lnTo>
                  <a:lnTo>
                    <a:pt x="449" y="13"/>
                  </a:lnTo>
                  <a:lnTo>
                    <a:pt x="450" y="12"/>
                  </a:lnTo>
                  <a:lnTo>
                    <a:pt x="456" y="12"/>
                  </a:lnTo>
                  <a:lnTo>
                    <a:pt x="460" y="13"/>
                  </a:lnTo>
                  <a:lnTo>
                    <a:pt x="462" y="14"/>
                  </a:lnTo>
                  <a:lnTo>
                    <a:pt x="464" y="17"/>
                  </a:lnTo>
                  <a:lnTo>
                    <a:pt x="464" y="15"/>
                  </a:lnTo>
                  <a:lnTo>
                    <a:pt x="467" y="15"/>
                  </a:lnTo>
                  <a:lnTo>
                    <a:pt x="471" y="15"/>
                  </a:lnTo>
                  <a:lnTo>
                    <a:pt x="470" y="13"/>
                  </a:lnTo>
                  <a:lnTo>
                    <a:pt x="475" y="12"/>
                  </a:lnTo>
                  <a:lnTo>
                    <a:pt x="473" y="9"/>
                  </a:lnTo>
                  <a:lnTo>
                    <a:pt x="475" y="8"/>
                  </a:lnTo>
                  <a:lnTo>
                    <a:pt x="475" y="5"/>
                  </a:lnTo>
                  <a:lnTo>
                    <a:pt x="476" y="5"/>
                  </a:lnTo>
                  <a:lnTo>
                    <a:pt x="476" y="4"/>
                  </a:lnTo>
                  <a:lnTo>
                    <a:pt x="476" y="1"/>
                  </a:lnTo>
                  <a:lnTo>
                    <a:pt x="477" y="1"/>
                  </a:lnTo>
                  <a:lnTo>
                    <a:pt x="479" y="1"/>
                  </a:lnTo>
                  <a:lnTo>
                    <a:pt x="479" y="2"/>
                  </a:lnTo>
                  <a:lnTo>
                    <a:pt x="480" y="2"/>
                  </a:lnTo>
                  <a:lnTo>
                    <a:pt x="483" y="6"/>
                  </a:lnTo>
                  <a:lnTo>
                    <a:pt x="485" y="6"/>
                  </a:lnTo>
                  <a:lnTo>
                    <a:pt x="487" y="9"/>
                  </a:lnTo>
                  <a:lnTo>
                    <a:pt x="488" y="9"/>
                  </a:lnTo>
                  <a:lnTo>
                    <a:pt x="489" y="12"/>
                  </a:lnTo>
                  <a:lnTo>
                    <a:pt x="487" y="14"/>
                  </a:lnTo>
                  <a:lnTo>
                    <a:pt x="488" y="17"/>
                  </a:lnTo>
                  <a:lnTo>
                    <a:pt x="489" y="18"/>
                  </a:lnTo>
                  <a:lnTo>
                    <a:pt x="489" y="19"/>
                  </a:lnTo>
                  <a:lnTo>
                    <a:pt x="492" y="15"/>
                  </a:lnTo>
                  <a:lnTo>
                    <a:pt x="493" y="15"/>
                  </a:lnTo>
                  <a:lnTo>
                    <a:pt x="496" y="19"/>
                  </a:lnTo>
                  <a:lnTo>
                    <a:pt x="494" y="23"/>
                  </a:lnTo>
                  <a:lnTo>
                    <a:pt x="493" y="23"/>
                  </a:lnTo>
                  <a:lnTo>
                    <a:pt x="493" y="26"/>
                  </a:lnTo>
                  <a:lnTo>
                    <a:pt x="494" y="26"/>
                  </a:lnTo>
                  <a:lnTo>
                    <a:pt x="494" y="29"/>
                  </a:lnTo>
                  <a:lnTo>
                    <a:pt x="496" y="29"/>
                  </a:lnTo>
                  <a:lnTo>
                    <a:pt x="497" y="27"/>
                  </a:lnTo>
                  <a:lnTo>
                    <a:pt x="498" y="27"/>
                  </a:lnTo>
                  <a:lnTo>
                    <a:pt x="498" y="29"/>
                  </a:lnTo>
                  <a:lnTo>
                    <a:pt x="500" y="29"/>
                  </a:lnTo>
                  <a:lnTo>
                    <a:pt x="500" y="30"/>
                  </a:lnTo>
                  <a:lnTo>
                    <a:pt x="502" y="34"/>
                  </a:lnTo>
                  <a:lnTo>
                    <a:pt x="501" y="34"/>
                  </a:lnTo>
                  <a:lnTo>
                    <a:pt x="501" y="40"/>
                  </a:lnTo>
                  <a:lnTo>
                    <a:pt x="501" y="43"/>
                  </a:lnTo>
                  <a:lnTo>
                    <a:pt x="502" y="43"/>
                  </a:lnTo>
                  <a:lnTo>
                    <a:pt x="504" y="47"/>
                  </a:lnTo>
                  <a:lnTo>
                    <a:pt x="509" y="51"/>
                  </a:lnTo>
                  <a:lnTo>
                    <a:pt x="511" y="51"/>
                  </a:lnTo>
                  <a:lnTo>
                    <a:pt x="518" y="51"/>
                  </a:lnTo>
                  <a:lnTo>
                    <a:pt x="521" y="52"/>
                  </a:lnTo>
                  <a:lnTo>
                    <a:pt x="523" y="51"/>
                  </a:lnTo>
                  <a:lnTo>
                    <a:pt x="525" y="51"/>
                  </a:lnTo>
                  <a:lnTo>
                    <a:pt x="527" y="49"/>
                  </a:lnTo>
                  <a:lnTo>
                    <a:pt x="528" y="48"/>
                  </a:lnTo>
                  <a:lnTo>
                    <a:pt x="531" y="47"/>
                  </a:lnTo>
                  <a:lnTo>
                    <a:pt x="532" y="46"/>
                  </a:lnTo>
                  <a:lnTo>
                    <a:pt x="532" y="44"/>
                  </a:lnTo>
                  <a:lnTo>
                    <a:pt x="534" y="47"/>
                  </a:lnTo>
                  <a:lnTo>
                    <a:pt x="538" y="47"/>
                  </a:lnTo>
                  <a:lnTo>
                    <a:pt x="540" y="49"/>
                  </a:lnTo>
                  <a:lnTo>
                    <a:pt x="542" y="49"/>
                  </a:lnTo>
                  <a:lnTo>
                    <a:pt x="545" y="49"/>
                  </a:lnTo>
                  <a:lnTo>
                    <a:pt x="549" y="48"/>
                  </a:lnTo>
                  <a:lnTo>
                    <a:pt x="551" y="46"/>
                  </a:lnTo>
                  <a:lnTo>
                    <a:pt x="553" y="44"/>
                  </a:lnTo>
                  <a:lnTo>
                    <a:pt x="555" y="43"/>
                  </a:lnTo>
                  <a:lnTo>
                    <a:pt x="556" y="43"/>
                  </a:lnTo>
                  <a:lnTo>
                    <a:pt x="557" y="43"/>
                  </a:lnTo>
                  <a:lnTo>
                    <a:pt x="557" y="39"/>
                  </a:lnTo>
                  <a:lnTo>
                    <a:pt x="560" y="36"/>
                  </a:lnTo>
                  <a:lnTo>
                    <a:pt x="564" y="39"/>
                  </a:lnTo>
                  <a:lnTo>
                    <a:pt x="564" y="40"/>
                  </a:lnTo>
                  <a:lnTo>
                    <a:pt x="565" y="39"/>
                  </a:lnTo>
                  <a:lnTo>
                    <a:pt x="566" y="36"/>
                  </a:lnTo>
                  <a:lnTo>
                    <a:pt x="568" y="36"/>
                  </a:lnTo>
                  <a:lnTo>
                    <a:pt x="570" y="38"/>
                  </a:lnTo>
                  <a:lnTo>
                    <a:pt x="573" y="35"/>
                  </a:lnTo>
                  <a:lnTo>
                    <a:pt x="574" y="31"/>
                  </a:lnTo>
                  <a:lnTo>
                    <a:pt x="577" y="29"/>
                  </a:lnTo>
                  <a:lnTo>
                    <a:pt x="579" y="27"/>
                  </a:lnTo>
                  <a:lnTo>
                    <a:pt x="581" y="30"/>
                  </a:lnTo>
                  <a:lnTo>
                    <a:pt x="583" y="31"/>
                  </a:lnTo>
                  <a:lnTo>
                    <a:pt x="583" y="34"/>
                  </a:lnTo>
                  <a:lnTo>
                    <a:pt x="585" y="35"/>
                  </a:lnTo>
                  <a:lnTo>
                    <a:pt x="586" y="31"/>
                  </a:lnTo>
                  <a:lnTo>
                    <a:pt x="590" y="31"/>
                  </a:lnTo>
                  <a:lnTo>
                    <a:pt x="593" y="34"/>
                  </a:lnTo>
                  <a:lnTo>
                    <a:pt x="595" y="36"/>
                  </a:lnTo>
                  <a:lnTo>
                    <a:pt x="598" y="36"/>
                  </a:lnTo>
                  <a:lnTo>
                    <a:pt x="598" y="38"/>
                  </a:lnTo>
                  <a:lnTo>
                    <a:pt x="599" y="39"/>
                  </a:lnTo>
                  <a:lnTo>
                    <a:pt x="603" y="36"/>
                  </a:lnTo>
                  <a:lnTo>
                    <a:pt x="603" y="35"/>
                  </a:lnTo>
                  <a:lnTo>
                    <a:pt x="603" y="34"/>
                  </a:lnTo>
                  <a:lnTo>
                    <a:pt x="604" y="32"/>
                  </a:lnTo>
                  <a:lnTo>
                    <a:pt x="604" y="34"/>
                  </a:lnTo>
                  <a:lnTo>
                    <a:pt x="607" y="34"/>
                  </a:lnTo>
                  <a:lnTo>
                    <a:pt x="608" y="34"/>
                  </a:lnTo>
                  <a:lnTo>
                    <a:pt x="616" y="34"/>
                  </a:lnTo>
                  <a:lnTo>
                    <a:pt x="616" y="35"/>
                  </a:lnTo>
                  <a:lnTo>
                    <a:pt x="619" y="34"/>
                  </a:lnTo>
                  <a:lnTo>
                    <a:pt x="619" y="32"/>
                  </a:lnTo>
                  <a:lnTo>
                    <a:pt x="623" y="31"/>
                  </a:lnTo>
                  <a:lnTo>
                    <a:pt x="625" y="31"/>
                  </a:lnTo>
                  <a:lnTo>
                    <a:pt x="629" y="30"/>
                  </a:lnTo>
                  <a:lnTo>
                    <a:pt x="629" y="27"/>
                  </a:lnTo>
                  <a:lnTo>
                    <a:pt x="629" y="26"/>
                  </a:lnTo>
                  <a:lnTo>
                    <a:pt x="631" y="26"/>
                  </a:lnTo>
                  <a:lnTo>
                    <a:pt x="632" y="25"/>
                  </a:lnTo>
                  <a:lnTo>
                    <a:pt x="633" y="25"/>
                  </a:lnTo>
                  <a:lnTo>
                    <a:pt x="634" y="23"/>
                  </a:lnTo>
                  <a:lnTo>
                    <a:pt x="641" y="25"/>
                  </a:lnTo>
                  <a:lnTo>
                    <a:pt x="645" y="26"/>
                  </a:lnTo>
                  <a:lnTo>
                    <a:pt x="649" y="26"/>
                  </a:lnTo>
                  <a:lnTo>
                    <a:pt x="650" y="26"/>
                  </a:lnTo>
                  <a:lnTo>
                    <a:pt x="654" y="23"/>
                  </a:lnTo>
                  <a:lnTo>
                    <a:pt x="655" y="23"/>
                  </a:lnTo>
                  <a:lnTo>
                    <a:pt x="657" y="21"/>
                  </a:lnTo>
                  <a:lnTo>
                    <a:pt x="659" y="21"/>
                  </a:lnTo>
                  <a:lnTo>
                    <a:pt x="665" y="23"/>
                  </a:lnTo>
                  <a:lnTo>
                    <a:pt x="666" y="21"/>
                  </a:lnTo>
                  <a:lnTo>
                    <a:pt x="669" y="19"/>
                  </a:lnTo>
                  <a:lnTo>
                    <a:pt x="672" y="19"/>
                  </a:lnTo>
                  <a:lnTo>
                    <a:pt x="674" y="21"/>
                  </a:lnTo>
                  <a:lnTo>
                    <a:pt x="679" y="21"/>
                  </a:lnTo>
                  <a:lnTo>
                    <a:pt x="680" y="23"/>
                  </a:lnTo>
                  <a:lnTo>
                    <a:pt x="682" y="25"/>
                  </a:lnTo>
                  <a:lnTo>
                    <a:pt x="689" y="26"/>
                  </a:lnTo>
                  <a:lnTo>
                    <a:pt x="691" y="27"/>
                  </a:lnTo>
                  <a:lnTo>
                    <a:pt x="693" y="29"/>
                  </a:lnTo>
                  <a:lnTo>
                    <a:pt x="699" y="31"/>
                  </a:lnTo>
                  <a:lnTo>
                    <a:pt x="703" y="32"/>
                  </a:lnTo>
                  <a:lnTo>
                    <a:pt x="705" y="38"/>
                  </a:lnTo>
                  <a:lnTo>
                    <a:pt x="708" y="38"/>
                  </a:lnTo>
                  <a:lnTo>
                    <a:pt x="713" y="38"/>
                  </a:lnTo>
                  <a:lnTo>
                    <a:pt x="718" y="39"/>
                  </a:lnTo>
                  <a:lnTo>
                    <a:pt x="722" y="40"/>
                  </a:lnTo>
                  <a:lnTo>
                    <a:pt x="725" y="40"/>
                  </a:lnTo>
                  <a:lnTo>
                    <a:pt x="729" y="36"/>
                  </a:lnTo>
                  <a:lnTo>
                    <a:pt x="735" y="35"/>
                  </a:lnTo>
                  <a:lnTo>
                    <a:pt x="750" y="38"/>
                  </a:lnTo>
                  <a:lnTo>
                    <a:pt x="752" y="38"/>
                  </a:lnTo>
                  <a:lnTo>
                    <a:pt x="754" y="39"/>
                  </a:lnTo>
                  <a:lnTo>
                    <a:pt x="758" y="38"/>
                  </a:lnTo>
                  <a:lnTo>
                    <a:pt x="761" y="39"/>
                  </a:lnTo>
                  <a:lnTo>
                    <a:pt x="765" y="38"/>
                  </a:lnTo>
                  <a:lnTo>
                    <a:pt x="767" y="35"/>
                  </a:lnTo>
                  <a:lnTo>
                    <a:pt x="767" y="36"/>
                  </a:lnTo>
                  <a:lnTo>
                    <a:pt x="878" y="289"/>
                  </a:lnTo>
                  <a:lnTo>
                    <a:pt x="903" y="301"/>
                  </a:lnTo>
                  <a:lnTo>
                    <a:pt x="925" y="303"/>
                  </a:lnTo>
                  <a:lnTo>
                    <a:pt x="932" y="306"/>
                  </a:lnTo>
                  <a:lnTo>
                    <a:pt x="959" y="326"/>
                  </a:lnTo>
                  <a:lnTo>
                    <a:pt x="949" y="334"/>
                  </a:lnTo>
                  <a:lnTo>
                    <a:pt x="939" y="345"/>
                  </a:lnTo>
                  <a:lnTo>
                    <a:pt x="932" y="349"/>
                  </a:lnTo>
                  <a:lnTo>
                    <a:pt x="911" y="361"/>
                  </a:lnTo>
                  <a:lnTo>
                    <a:pt x="907" y="374"/>
                  </a:lnTo>
                  <a:lnTo>
                    <a:pt x="902" y="379"/>
                  </a:lnTo>
                  <a:lnTo>
                    <a:pt x="902" y="567"/>
                  </a:lnTo>
                  <a:lnTo>
                    <a:pt x="902" y="576"/>
                  </a:lnTo>
                  <a:lnTo>
                    <a:pt x="900" y="581"/>
                  </a:lnTo>
                  <a:lnTo>
                    <a:pt x="902" y="585"/>
                  </a:lnTo>
                  <a:lnTo>
                    <a:pt x="862" y="629"/>
                  </a:lnTo>
                  <a:lnTo>
                    <a:pt x="852" y="642"/>
                  </a:lnTo>
                  <a:lnTo>
                    <a:pt x="849" y="653"/>
                  </a:lnTo>
                  <a:lnTo>
                    <a:pt x="848" y="675"/>
                  </a:lnTo>
                  <a:lnTo>
                    <a:pt x="849" y="691"/>
                  </a:lnTo>
                  <a:lnTo>
                    <a:pt x="862" y="704"/>
                  </a:lnTo>
                  <a:lnTo>
                    <a:pt x="879" y="713"/>
                  </a:lnTo>
                  <a:lnTo>
                    <a:pt x="888" y="726"/>
                  </a:lnTo>
                  <a:lnTo>
                    <a:pt x="898" y="739"/>
                  </a:lnTo>
                  <a:lnTo>
                    <a:pt x="902" y="762"/>
                  </a:lnTo>
                  <a:lnTo>
                    <a:pt x="905" y="794"/>
                  </a:lnTo>
                  <a:lnTo>
                    <a:pt x="911" y="809"/>
                  </a:lnTo>
                  <a:lnTo>
                    <a:pt x="915" y="818"/>
                  </a:lnTo>
                  <a:lnTo>
                    <a:pt x="911" y="827"/>
                  </a:lnTo>
                  <a:lnTo>
                    <a:pt x="904" y="840"/>
                  </a:lnTo>
                  <a:lnTo>
                    <a:pt x="898" y="852"/>
                  </a:lnTo>
                  <a:lnTo>
                    <a:pt x="883" y="856"/>
                  </a:lnTo>
                  <a:lnTo>
                    <a:pt x="874" y="860"/>
                  </a:lnTo>
                  <a:lnTo>
                    <a:pt x="853" y="864"/>
                  </a:lnTo>
                  <a:lnTo>
                    <a:pt x="837" y="864"/>
                  </a:lnTo>
                  <a:lnTo>
                    <a:pt x="820" y="868"/>
                  </a:lnTo>
                  <a:lnTo>
                    <a:pt x="802" y="875"/>
                  </a:lnTo>
                  <a:lnTo>
                    <a:pt x="795" y="883"/>
                  </a:lnTo>
                  <a:lnTo>
                    <a:pt x="795" y="889"/>
                  </a:lnTo>
                  <a:lnTo>
                    <a:pt x="789" y="891"/>
                  </a:lnTo>
                  <a:lnTo>
                    <a:pt x="780" y="895"/>
                  </a:lnTo>
                  <a:lnTo>
                    <a:pt x="765" y="896"/>
                  </a:lnTo>
                  <a:lnTo>
                    <a:pt x="738" y="886"/>
                  </a:lnTo>
                  <a:lnTo>
                    <a:pt x="666" y="887"/>
                  </a:lnTo>
                  <a:lnTo>
                    <a:pt x="611" y="886"/>
                  </a:lnTo>
                  <a:lnTo>
                    <a:pt x="598" y="887"/>
                  </a:ln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19"/>
            <p:cNvSpPr>
              <a:spLocks/>
            </p:cNvSpPr>
            <p:nvPr/>
          </p:nvSpPr>
          <p:spPr bwMode="auto">
            <a:xfrm>
              <a:off x="2930" y="3601"/>
              <a:ext cx="212" cy="376"/>
            </a:xfrm>
            <a:custGeom>
              <a:avLst/>
              <a:gdLst>
                <a:gd name="T0" fmla="*/ 71 w 212"/>
                <a:gd name="T1" fmla="*/ 21 h 376"/>
                <a:gd name="T2" fmla="*/ 72 w 212"/>
                <a:gd name="T3" fmla="*/ 39 h 376"/>
                <a:gd name="T4" fmla="*/ 86 w 212"/>
                <a:gd name="T5" fmla="*/ 49 h 376"/>
                <a:gd name="T6" fmla="*/ 101 w 212"/>
                <a:gd name="T7" fmla="*/ 54 h 376"/>
                <a:gd name="T8" fmla="*/ 105 w 212"/>
                <a:gd name="T9" fmla="*/ 72 h 376"/>
                <a:gd name="T10" fmla="*/ 114 w 212"/>
                <a:gd name="T11" fmla="*/ 88 h 376"/>
                <a:gd name="T12" fmla="*/ 118 w 212"/>
                <a:gd name="T13" fmla="*/ 105 h 376"/>
                <a:gd name="T14" fmla="*/ 115 w 212"/>
                <a:gd name="T15" fmla="*/ 140 h 376"/>
                <a:gd name="T16" fmla="*/ 112 w 212"/>
                <a:gd name="T17" fmla="*/ 165 h 376"/>
                <a:gd name="T18" fmla="*/ 112 w 212"/>
                <a:gd name="T19" fmla="*/ 189 h 376"/>
                <a:gd name="T20" fmla="*/ 120 w 212"/>
                <a:gd name="T21" fmla="*/ 194 h 376"/>
                <a:gd name="T22" fmla="*/ 136 w 212"/>
                <a:gd name="T23" fmla="*/ 202 h 376"/>
                <a:gd name="T24" fmla="*/ 154 w 212"/>
                <a:gd name="T25" fmla="*/ 210 h 376"/>
                <a:gd name="T26" fmla="*/ 167 w 212"/>
                <a:gd name="T27" fmla="*/ 217 h 376"/>
                <a:gd name="T28" fmla="*/ 178 w 212"/>
                <a:gd name="T29" fmla="*/ 230 h 376"/>
                <a:gd name="T30" fmla="*/ 190 w 212"/>
                <a:gd name="T31" fmla="*/ 261 h 376"/>
                <a:gd name="T32" fmla="*/ 212 w 212"/>
                <a:gd name="T33" fmla="*/ 285 h 376"/>
                <a:gd name="T34" fmla="*/ 209 w 212"/>
                <a:gd name="T35" fmla="*/ 296 h 376"/>
                <a:gd name="T36" fmla="*/ 205 w 212"/>
                <a:gd name="T37" fmla="*/ 305 h 376"/>
                <a:gd name="T38" fmla="*/ 204 w 212"/>
                <a:gd name="T39" fmla="*/ 313 h 376"/>
                <a:gd name="T40" fmla="*/ 204 w 212"/>
                <a:gd name="T41" fmla="*/ 342 h 376"/>
                <a:gd name="T42" fmla="*/ 204 w 212"/>
                <a:gd name="T43" fmla="*/ 361 h 376"/>
                <a:gd name="T44" fmla="*/ 200 w 212"/>
                <a:gd name="T45" fmla="*/ 363 h 376"/>
                <a:gd name="T46" fmla="*/ 195 w 212"/>
                <a:gd name="T47" fmla="*/ 363 h 376"/>
                <a:gd name="T48" fmla="*/ 188 w 212"/>
                <a:gd name="T49" fmla="*/ 364 h 376"/>
                <a:gd name="T50" fmla="*/ 183 w 212"/>
                <a:gd name="T51" fmla="*/ 365 h 376"/>
                <a:gd name="T52" fmla="*/ 179 w 212"/>
                <a:gd name="T53" fmla="*/ 365 h 376"/>
                <a:gd name="T54" fmla="*/ 171 w 212"/>
                <a:gd name="T55" fmla="*/ 367 h 376"/>
                <a:gd name="T56" fmla="*/ 167 w 212"/>
                <a:gd name="T57" fmla="*/ 368 h 376"/>
                <a:gd name="T58" fmla="*/ 158 w 212"/>
                <a:gd name="T59" fmla="*/ 368 h 376"/>
                <a:gd name="T60" fmla="*/ 154 w 212"/>
                <a:gd name="T61" fmla="*/ 369 h 376"/>
                <a:gd name="T62" fmla="*/ 149 w 212"/>
                <a:gd name="T63" fmla="*/ 369 h 376"/>
                <a:gd name="T64" fmla="*/ 144 w 212"/>
                <a:gd name="T65" fmla="*/ 371 h 376"/>
                <a:gd name="T66" fmla="*/ 137 w 212"/>
                <a:gd name="T67" fmla="*/ 371 h 376"/>
                <a:gd name="T68" fmla="*/ 131 w 212"/>
                <a:gd name="T69" fmla="*/ 372 h 376"/>
                <a:gd name="T70" fmla="*/ 111 w 212"/>
                <a:gd name="T71" fmla="*/ 373 h 376"/>
                <a:gd name="T72" fmla="*/ 106 w 212"/>
                <a:gd name="T73" fmla="*/ 373 h 376"/>
                <a:gd name="T74" fmla="*/ 88 w 212"/>
                <a:gd name="T75" fmla="*/ 374 h 376"/>
                <a:gd name="T76" fmla="*/ 76 w 212"/>
                <a:gd name="T77" fmla="*/ 376 h 376"/>
                <a:gd name="T78" fmla="*/ 65 w 212"/>
                <a:gd name="T79" fmla="*/ 363 h 376"/>
                <a:gd name="T80" fmla="*/ 44 w 212"/>
                <a:gd name="T81" fmla="*/ 361 h 376"/>
                <a:gd name="T82" fmla="*/ 33 w 212"/>
                <a:gd name="T83" fmla="*/ 354 h 376"/>
                <a:gd name="T84" fmla="*/ 43 w 212"/>
                <a:gd name="T85" fmla="*/ 334 h 376"/>
                <a:gd name="T86" fmla="*/ 61 w 212"/>
                <a:gd name="T87" fmla="*/ 308 h 376"/>
                <a:gd name="T88" fmla="*/ 69 w 212"/>
                <a:gd name="T89" fmla="*/ 274 h 376"/>
                <a:gd name="T90" fmla="*/ 29 w 212"/>
                <a:gd name="T91" fmla="*/ 254 h 376"/>
                <a:gd name="T92" fmla="*/ 21 w 212"/>
                <a:gd name="T93" fmla="*/ 217 h 376"/>
                <a:gd name="T94" fmla="*/ 13 w 212"/>
                <a:gd name="T95" fmla="*/ 191 h 376"/>
                <a:gd name="T96" fmla="*/ 14 w 212"/>
                <a:gd name="T97" fmla="*/ 170 h 376"/>
                <a:gd name="T98" fmla="*/ 30 w 212"/>
                <a:gd name="T99" fmla="*/ 132 h 376"/>
                <a:gd name="T100" fmla="*/ 21 w 212"/>
                <a:gd name="T101" fmla="*/ 114 h 376"/>
                <a:gd name="T102" fmla="*/ 23 w 212"/>
                <a:gd name="T103" fmla="*/ 94 h 376"/>
                <a:gd name="T104" fmla="*/ 16 w 212"/>
                <a:gd name="T105" fmla="*/ 63 h 376"/>
                <a:gd name="T106" fmla="*/ 10 w 212"/>
                <a:gd name="T107" fmla="*/ 29 h 376"/>
                <a:gd name="T108" fmla="*/ 0 w 212"/>
                <a:gd name="T109" fmla="*/ 17 h 376"/>
                <a:gd name="T110" fmla="*/ 13 w 212"/>
                <a:gd name="T111" fmla="*/ 4 h 376"/>
                <a:gd name="T112" fmla="*/ 39 w 212"/>
                <a:gd name="T113" fmla="*/ 3 h 376"/>
                <a:gd name="T114" fmla="*/ 64 w 212"/>
                <a:gd name="T115" fmla="*/ 1 h 376"/>
                <a:gd name="T116" fmla="*/ 72 w 212"/>
                <a:gd name="T117" fmla="*/ 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376">
                  <a:moveTo>
                    <a:pt x="72" y="7"/>
                  </a:moveTo>
                  <a:lnTo>
                    <a:pt x="71" y="13"/>
                  </a:lnTo>
                  <a:lnTo>
                    <a:pt x="71" y="21"/>
                  </a:lnTo>
                  <a:lnTo>
                    <a:pt x="72" y="28"/>
                  </a:lnTo>
                  <a:lnTo>
                    <a:pt x="73" y="34"/>
                  </a:lnTo>
                  <a:lnTo>
                    <a:pt x="72" y="39"/>
                  </a:lnTo>
                  <a:lnTo>
                    <a:pt x="74" y="43"/>
                  </a:lnTo>
                  <a:lnTo>
                    <a:pt x="81" y="47"/>
                  </a:lnTo>
                  <a:lnTo>
                    <a:pt x="86" y="49"/>
                  </a:lnTo>
                  <a:lnTo>
                    <a:pt x="91" y="49"/>
                  </a:lnTo>
                  <a:lnTo>
                    <a:pt x="99" y="51"/>
                  </a:lnTo>
                  <a:lnTo>
                    <a:pt x="101" y="54"/>
                  </a:lnTo>
                  <a:lnTo>
                    <a:pt x="102" y="60"/>
                  </a:lnTo>
                  <a:lnTo>
                    <a:pt x="103" y="67"/>
                  </a:lnTo>
                  <a:lnTo>
                    <a:pt x="105" y="72"/>
                  </a:lnTo>
                  <a:lnTo>
                    <a:pt x="109" y="77"/>
                  </a:lnTo>
                  <a:lnTo>
                    <a:pt x="111" y="81"/>
                  </a:lnTo>
                  <a:lnTo>
                    <a:pt x="114" y="88"/>
                  </a:lnTo>
                  <a:lnTo>
                    <a:pt x="116" y="94"/>
                  </a:lnTo>
                  <a:lnTo>
                    <a:pt x="118" y="100"/>
                  </a:lnTo>
                  <a:lnTo>
                    <a:pt x="118" y="105"/>
                  </a:lnTo>
                  <a:lnTo>
                    <a:pt x="119" y="114"/>
                  </a:lnTo>
                  <a:lnTo>
                    <a:pt x="118" y="127"/>
                  </a:lnTo>
                  <a:lnTo>
                    <a:pt x="115" y="140"/>
                  </a:lnTo>
                  <a:lnTo>
                    <a:pt x="112" y="148"/>
                  </a:lnTo>
                  <a:lnTo>
                    <a:pt x="112" y="157"/>
                  </a:lnTo>
                  <a:lnTo>
                    <a:pt x="112" y="165"/>
                  </a:lnTo>
                  <a:lnTo>
                    <a:pt x="112" y="173"/>
                  </a:lnTo>
                  <a:lnTo>
                    <a:pt x="112" y="181"/>
                  </a:lnTo>
                  <a:lnTo>
                    <a:pt x="112" y="189"/>
                  </a:lnTo>
                  <a:lnTo>
                    <a:pt x="114" y="196"/>
                  </a:lnTo>
                  <a:lnTo>
                    <a:pt x="116" y="195"/>
                  </a:lnTo>
                  <a:lnTo>
                    <a:pt x="120" y="194"/>
                  </a:lnTo>
                  <a:lnTo>
                    <a:pt x="126" y="196"/>
                  </a:lnTo>
                  <a:lnTo>
                    <a:pt x="129" y="198"/>
                  </a:lnTo>
                  <a:lnTo>
                    <a:pt x="136" y="202"/>
                  </a:lnTo>
                  <a:lnTo>
                    <a:pt x="141" y="203"/>
                  </a:lnTo>
                  <a:lnTo>
                    <a:pt x="148" y="207"/>
                  </a:lnTo>
                  <a:lnTo>
                    <a:pt x="154" y="210"/>
                  </a:lnTo>
                  <a:lnTo>
                    <a:pt x="158" y="213"/>
                  </a:lnTo>
                  <a:lnTo>
                    <a:pt x="165" y="212"/>
                  </a:lnTo>
                  <a:lnTo>
                    <a:pt x="167" y="217"/>
                  </a:lnTo>
                  <a:lnTo>
                    <a:pt x="171" y="221"/>
                  </a:lnTo>
                  <a:lnTo>
                    <a:pt x="174" y="225"/>
                  </a:lnTo>
                  <a:lnTo>
                    <a:pt x="178" y="230"/>
                  </a:lnTo>
                  <a:lnTo>
                    <a:pt x="181" y="237"/>
                  </a:lnTo>
                  <a:lnTo>
                    <a:pt x="187" y="246"/>
                  </a:lnTo>
                  <a:lnTo>
                    <a:pt x="190" y="261"/>
                  </a:lnTo>
                  <a:lnTo>
                    <a:pt x="191" y="275"/>
                  </a:lnTo>
                  <a:lnTo>
                    <a:pt x="212" y="282"/>
                  </a:lnTo>
                  <a:lnTo>
                    <a:pt x="212" y="285"/>
                  </a:lnTo>
                  <a:lnTo>
                    <a:pt x="211" y="289"/>
                  </a:lnTo>
                  <a:lnTo>
                    <a:pt x="211" y="292"/>
                  </a:lnTo>
                  <a:lnTo>
                    <a:pt x="209" y="296"/>
                  </a:lnTo>
                  <a:lnTo>
                    <a:pt x="208" y="300"/>
                  </a:lnTo>
                  <a:lnTo>
                    <a:pt x="207" y="302"/>
                  </a:lnTo>
                  <a:lnTo>
                    <a:pt x="205" y="305"/>
                  </a:lnTo>
                  <a:lnTo>
                    <a:pt x="204" y="308"/>
                  </a:lnTo>
                  <a:lnTo>
                    <a:pt x="204" y="310"/>
                  </a:lnTo>
                  <a:lnTo>
                    <a:pt x="204" y="313"/>
                  </a:lnTo>
                  <a:lnTo>
                    <a:pt x="204" y="325"/>
                  </a:lnTo>
                  <a:lnTo>
                    <a:pt x="204" y="335"/>
                  </a:lnTo>
                  <a:lnTo>
                    <a:pt x="204" y="342"/>
                  </a:lnTo>
                  <a:lnTo>
                    <a:pt x="204" y="346"/>
                  </a:lnTo>
                  <a:lnTo>
                    <a:pt x="204" y="357"/>
                  </a:lnTo>
                  <a:lnTo>
                    <a:pt x="204" y="361"/>
                  </a:lnTo>
                  <a:lnTo>
                    <a:pt x="203" y="361"/>
                  </a:lnTo>
                  <a:lnTo>
                    <a:pt x="201" y="363"/>
                  </a:lnTo>
                  <a:lnTo>
                    <a:pt x="200" y="363"/>
                  </a:lnTo>
                  <a:lnTo>
                    <a:pt x="199" y="363"/>
                  </a:lnTo>
                  <a:lnTo>
                    <a:pt x="196" y="363"/>
                  </a:lnTo>
                  <a:lnTo>
                    <a:pt x="195" y="363"/>
                  </a:lnTo>
                  <a:lnTo>
                    <a:pt x="195" y="364"/>
                  </a:lnTo>
                  <a:lnTo>
                    <a:pt x="190" y="364"/>
                  </a:lnTo>
                  <a:lnTo>
                    <a:pt x="188" y="364"/>
                  </a:lnTo>
                  <a:lnTo>
                    <a:pt x="186" y="364"/>
                  </a:lnTo>
                  <a:lnTo>
                    <a:pt x="186" y="365"/>
                  </a:lnTo>
                  <a:lnTo>
                    <a:pt x="183" y="365"/>
                  </a:lnTo>
                  <a:lnTo>
                    <a:pt x="182" y="365"/>
                  </a:lnTo>
                  <a:lnTo>
                    <a:pt x="179" y="365"/>
                  </a:lnTo>
                  <a:lnTo>
                    <a:pt x="179" y="365"/>
                  </a:lnTo>
                  <a:lnTo>
                    <a:pt x="175" y="365"/>
                  </a:lnTo>
                  <a:lnTo>
                    <a:pt x="175" y="367"/>
                  </a:lnTo>
                  <a:lnTo>
                    <a:pt x="171" y="367"/>
                  </a:lnTo>
                  <a:lnTo>
                    <a:pt x="171" y="367"/>
                  </a:lnTo>
                  <a:lnTo>
                    <a:pt x="169" y="367"/>
                  </a:lnTo>
                  <a:lnTo>
                    <a:pt x="167" y="368"/>
                  </a:lnTo>
                  <a:lnTo>
                    <a:pt x="163" y="368"/>
                  </a:lnTo>
                  <a:lnTo>
                    <a:pt x="163" y="368"/>
                  </a:lnTo>
                  <a:lnTo>
                    <a:pt x="158" y="368"/>
                  </a:lnTo>
                  <a:lnTo>
                    <a:pt x="158" y="368"/>
                  </a:lnTo>
                  <a:lnTo>
                    <a:pt x="154" y="368"/>
                  </a:lnTo>
                  <a:lnTo>
                    <a:pt x="154" y="369"/>
                  </a:lnTo>
                  <a:lnTo>
                    <a:pt x="152" y="369"/>
                  </a:lnTo>
                  <a:lnTo>
                    <a:pt x="152" y="369"/>
                  </a:lnTo>
                  <a:lnTo>
                    <a:pt x="149" y="369"/>
                  </a:lnTo>
                  <a:lnTo>
                    <a:pt x="149" y="371"/>
                  </a:lnTo>
                  <a:lnTo>
                    <a:pt x="145" y="371"/>
                  </a:lnTo>
                  <a:lnTo>
                    <a:pt x="144" y="371"/>
                  </a:lnTo>
                  <a:lnTo>
                    <a:pt x="141" y="371"/>
                  </a:lnTo>
                  <a:lnTo>
                    <a:pt x="141" y="371"/>
                  </a:lnTo>
                  <a:lnTo>
                    <a:pt x="137" y="371"/>
                  </a:lnTo>
                  <a:lnTo>
                    <a:pt x="137" y="372"/>
                  </a:lnTo>
                  <a:lnTo>
                    <a:pt x="132" y="372"/>
                  </a:lnTo>
                  <a:lnTo>
                    <a:pt x="131" y="372"/>
                  </a:lnTo>
                  <a:lnTo>
                    <a:pt x="128" y="372"/>
                  </a:lnTo>
                  <a:lnTo>
                    <a:pt x="128" y="373"/>
                  </a:lnTo>
                  <a:lnTo>
                    <a:pt x="111" y="373"/>
                  </a:lnTo>
                  <a:lnTo>
                    <a:pt x="110" y="373"/>
                  </a:lnTo>
                  <a:lnTo>
                    <a:pt x="106" y="373"/>
                  </a:lnTo>
                  <a:lnTo>
                    <a:pt x="106" y="373"/>
                  </a:lnTo>
                  <a:lnTo>
                    <a:pt x="93" y="373"/>
                  </a:lnTo>
                  <a:lnTo>
                    <a:pt x="91" y="374"/>
                  </a:lnTo>
                  <a:lnTo>
                    <a:pt x="88" y="374"/>
                  </a:lnTo>
                  <a:lnTo>
                    <a:pt x="86" y="374"/>
                  </a:lnTo>
                  <a:lnTo>
                    <a:pt x="76" y="374"/>
                  </a:lnTo>
                  <a:lnTo>
                    <a:pt x="76" y="376"/>
                  </a:lnTo>
                  <a:lnTo>
                    <a:pt x="68" y="376"/>
                  </a:lnTo>
                  <a:lnTo>
                    <a:pt x="68" y="369"/>
                  </a:lnTo>
                  <a:lnTo>
                    <a:pt x="65" y="363"/>
                  </a:lnTo>
                  <a:lnTo>
                    <a:pt x="57" y="361"/>
                  </a:lnTo>
                  <a:lnTo>
                    <a:pt x="50" y="363"/>
                  </a:lnTo>
                  <a:lnTo>
                    <a:pt x="44" y="361"/>
                  </a:lnTo>
                  <a:lnTo>
                    <a:pt x="40" y="360"/>
                  </a:lnTo>
                  <a:lnTo>
                    <a:pt x="34" y="359"/>
                  </a:lnTo>
                  <a:lnTo>
                    <a:pt x="33" y="354"/>
                  </a:lnTo>
                  <a:lnTo>
                    <a:pt x="35" y="347"/>
                  </a:lnTo>
                  <a:lnTo>
                    <a:pt x="39" y="340"/>
                  </a:lnTo>
                  <a:lnTo>
                    <a:pt x="43" y="334"/>
                  </a:lnTo>
                  <a:lnTo>
                    <a:pt x="50" y="325"/>
                  </a:lnTo>
                  <a:lnTo>
                    <a:pt x="55" y="316"/>
                  </a:lnTo>
                  <a:lnTo>
                    <a:pt x="61" y="308"/>
                  </a:lnTo>
                  <a:lnTo>
                    <a:pt x="67" y="295"/>
                  </a:lnTo>
                  <a:lnTo>
                    <a:pt x="65" y="284"/>
                  </a:lnTo>
                  <a:lnTo>
                    <a:pt x="69" y="274"/>
                  </a:lnTo>
                  <a:lnTo>
                    <a:pt x="55" y="270"/>
                  </a:lnTo>
                  <a:lnTo>
                    <a:pt x="40" y="262"/>
                  </a:lnTo>
                  <a:lnTo>
                    <a:pt x="29" y="254"/>
                  </a:lnTo>
                  <a:lnTo>
                    <a:pt x="25" y="244"/>
                  </a:lnTo>
                  <a:lnTo>
                    <a:pt x="23" y="230"/>
                  </a:lnTo>
                  <a:lnTo>
                    <a:pt x="21" y="217"/>
                  </a:lnTo>
                  <a:lnTo>
                    <a:pt x="17" y="202"/>
                  </a:lnTo>
                  <a:lnTo>
                    <a:pt x="14" y="198"/>
                  </a:lnTo>
                  <a:lnTo>
                    <a:pt x="13" y="191"/>
                  </a:lnTo>
                  <a:lnTo>
                    <a:pt x="12" y="185"/>
                  </a:lnTo>
                  <a:lnTo>
                    <a:pt x="12" y="178"/>
                  </a:lnTo>
                  <a:lnTo>
                    <a:pt x="14" y="170"/>
                  </a:lnTo>
                  <a:lnTo>
                    <a:pt x="19" y="158"/>
                  </a:lnTo>
                  <a:lnTo>
                    <a:pt x="23" y="148"/>
                  </a:lnTo>
                  <a:lnTo>
                    <a:pt x="30" y="132"/>
                  </a:lnTo>
                  <a:lnTo>
                    <a:pt x="22" y="127"/>
                  </a:lnTo>
                  <a:lnTo>
                    <a:pt x="22" y="123"/>
                  </a:lnTo>
                  <a:lnTo>
                    <a:pt x="21" y="114"/>
                  </a:lnTo>
                  <a:lnTo>
                    <a:pt x="17" y="109"/>
                  </a:lnTo>
                  <a:lnTo>
                    <a:pt x="18" y="101"/>
                  </a:lnTo>
                  <a:lnTo>
                    <a:pt x="23" y="94"/>
                  </a:lnTo>
                  <a:lnTo>
                    <a:pt x="30" y="84"/>
                  </a:lnTo>
                  <a:lnTo>
                    <a:pt x="22" y="75"/>
                  </a:lnTo>
                  <a:lnTo>
                    <a:pt x="16" y="63"/>
                  </a:lnTo>
                  <a:lnTo>
                    <a:pt x="14" y="49"/>
                  </a:lnTo>
                  <a:lnTo>
                    <a:pt x="13" y="37"/>
                  </a:lnTo>
                  <a:lnTo>
                    <a:pt x="10" y="29"/>
                  </a:lnTo>
                  <a:lnTo>
                    <a:pt x="4" y="29"/>
                  </a:lnTo>
                  <a:lnTo>
                    <a:pt x="0" y="25"/>
                  </a:lnTo>
                  <a:lnTo>
                    <a:pt x="0" y="17"/>
                  </a:lnTo>
                  <a:lnTo>
                    <a:pt x="5" y="13"/>
                  </a:lnTo>
                  <a:lnTo>
                    <a:pt x="14" y="8"/>
                  </a:lnTo>
                  <a:lnTo>
                    <a:pt x="13" y="4"/>
                  </a:lnTo>
                  <a:lnTo>
                    <a:pt x="23" y="3"/>
                  </a:lnTo>
                  <a:lnTo>
                    <a:pt x="31" y="4"/>
                  </a:lnTo>
                  <a:lnTo>
                    <a:pt x="39" y="3"/>
                  </a:lnTo>
                  <a:lnTo>
                    <a:pt x="47" y="1"/>
                  </a:lnTo>
                  <a:lnTo>
                    <a:pt x="55" y="1"/>
                  </a:lnTo>
                  <a:lnTo>
                    <a:pt x="64" y="1"/>
                  </a:lnTo>
                  <a:lnTo>
                    <a:pt x="73" y="0"/>
                  </a:lnTo>
                  <a:lnTo>
                    <a:pt x="73" y="0"/>
                  </a:lnTo>
                  <a:lnTo>
                    <a:pt x="72" y="7"/>
                  </a:lnTo>
                  <a:close/>
                </a:path>
              </a:pathLst>
            </a:custGeom>
            <a:solidFill>
              <a:schemeClr val="accent5">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1" name="TextBox 20"/>
          <p:cNvSpPr txBox="1"/>
          <p:nvPr/>
        </p:nvSpPr>
        <p:spPr>
          <a:xfrm>
            <a:off x="3739475" y="6505577"/>
            <a:ext cx="1508442" cy="369332"/>
          </a:xfrm>
          <a:prstGeom prst="rect">
            <a:avLst/>
          </a:prstGeom>
          <a:noFill/>
        </p:spPr>
        <p:txBody>
          <a:bodyPr wrap="square" rtlCol="0">
            <a:spAutoFit/>
          </a:bodyPr>
          <a:lstStyle/>
          <a:p>
            <a:pPr algn="ctr"/>
            <a:r>
              <a:rPr lang="en-US" dirty="0">
                <a:solidFill>
                  <a:prstClr val="black"/>
                </a:solidFill>
              </a:rPr>
              <a:t>Littoral 4,0</a:t>
            </a:r>
          </a:p>
        </p:txBody>
      </p:sp>
      <p:sp>
        <p:nvSpPr>
          <p:cNvPr id="22" name="TextBox 21"/>
          <p:cNvSpPr txBox="1"/>
          <p:nvPr/>
        </p:nvSpPr>
        <p:spPr>
          <a:xfrm>
            <a:off x="5177522" y="6334780"/>
            <a:ext cx="1379593" cy="369332"/>
          </a:xfrm>
          <a:prstGeom prst="rect">
            <a:avLst/>
          </a:prstGeom>
          <a:noFill/>
        </p:spPr>
        <p:txBody>
          <a:bodyPr wrap="square" rtlCol="0">
            <a:spAutoFit/>
          </a:bodyPr>
          <a:lstStyle/>
          <a:p>
            <a:pPr algn="ctr"/>
            <a:r>
              <a:rPr lang="en-US" dirty="0" err="1">
                <a:solidFill>
                  <a:prstClr val="black"/>
                </a:solidFill>
              </a:rPr>
              <a:t>Ouémé</a:t>
            </a:r>
            <a:r>
              <a:rPr lang="en-US" dirty="0">
                <a:solidFill>
                  <a:prstClr val="black"/>
                </a:solidFill>
              </a:rPr>
              <a:t> 5,1</a:t>
            </a:r>
          </a:p>
        </p:txBody>
      </p:sp>
      <p:sp>
        <p:nvSpPr>
          <p:cNvPr id="23" name="TextBox 22"/>
          <p:cNvSpPr txBox="1"/>
          <p:nvPr/>
        </p:nvSpPr>
        <p:spPr>
          <a:xfrm>
            <a:off x="2163441" y="5573636"/>
            <a:ext cx="1337773" cy="369332"/>
          </a:xfrm>
          <a:prstGeom prst="rect">
            <a:avLst/>
          </a:prstGeom>
          <a:noFill/>
        </p:spPr>
        <p:txBody>
          <a:bodyPr wrap="square" rtlCol="0">
            <a:spAutoFit/>
          </a:bodyPr>
          <a:lstStyle/>
          <a:p>
            <a:pPr algn="ctr"/>
            <a:r>
              <a:rPr lang="en-US" dirty="0" err="1">
                <a:solidFill>
                  <a:prstClr val="black"/>
                </a:solidFill>
              </a:rPr>
              <a:t>Couffo</a:t>
            </a:r>
            <a:r>
              <a:rPr lang="en-US" dirty="0">
                <a:solidFill>
                  <a:prstClr val="black"/>
                </a:solidFill>
              </a:rPr>
              <a:t> 5,9</a:t>
            </a:r>
          </a:p>
        </p:txBody>
      </p:sp>
      <p:sp>
        <p:nvSpPr>
          <p:cNvPr id="24" name="TextBox 23"/>
          <p:cNvSpPr txBox="1"/>
          <p:nvPr/>
        </p:nvSpPr>
        <p:spPr>
          <a:xfrm>
            <a:off x="3924038" y="5796438"/>
            <a:ext cx="1181366" cy="646331"/>
          </a:xfrm>
          <a:prstGeom prst="rect">
            <a:avLst/>
          </a:prstGeom>
          <a:noFill/>
        </p:spPr>
        <p:txBody>
          <a:bodyPr wrap="square" rtlCol="0">
            <a:spAutoFit/>
          </a:bodyPr>
          <a:lstStyle/>
          <a:p>
            <a:pPr algn="ctr"/>
            <a:r>
              <a:rPr lang="en-US" dirty="0" err="1">
                <a:solidFill>
                  <a:prstClr val="black"/>
                </a:solidFill>
              </a:rPr>
              <a:t>Atlantique</a:t>
            </a:r>
            <a:endParaRPr lang="en-US" dirty="0">
              <a:solidFill>
                <a:prstClr val="black"/>
              </a:solidFill>
            </a:endParaRPr>
          </a:p>
          <a:p>
            <a:pPr algn="ctr"/>
            <a:r>
              <a:rPr lang="en-US" dirty="0">
                <a:solidFill>
                  <a:prstClr val="black"/>
                </a:solidFill>
              </a:rPr>
              <a:t>4,9</a:t>
            </a:r>
          </a:p>
        </p:txBody>
      </p:sp>
      <p:sp>
        <p:nvSpPr>
          <p:cNvPr id="25" name="TextBox 24"/>
          <p:cNvSpPr txBox="1"/>
          <p:nvPr/>
        </p:nvSpPr>
        <p:spPr>
          <a:xfrm>
            <a:off x="2621729" y="6385688"/>
            <a:ext cx="1157043" cy="369332"/>
          </a:xfrm>
          <a:prstGeom prst="rect">
            <a:avLst/>
          </a:prstGeom>
          <a:noFill/>
        </p:spPr>
        <p:txBody>
          <a:bodyPr wrap="square" rtlCol="0">
            <a:spAutoFit/>
          </a:bodyPr>
          <a:lstStyle/>
          <a:p>
            <a:pPr algn="ctr"/>
            <a:r>
              <a:rPr lang="en-US" dirty="0">
                <a:solidFill>
                  <a:prstClr val="black"/>
                </a:solidFill>
              </a:rPr>
              <a:t>Mono 5,7</a:t>
            </a:r>
          </a:p>
        </p:txBody>
      </p:sp>
      <p:sp>
        <p:nvSpPr>
          <p:cNvPr id="26" name="TextBox 25"/>
          <p:cNvSpPr txBox="1"/>
          <p:nvPr/>
        </p:nvSpPr>
        <p:spPr>
          <a:xfrm>
            <a:off x="5247917" y="5497627"/>
            <a:ext cx="1309198" cy="369332"/>
          </a:xfrm>
          <a:prstGeom prst="rect">
            <a:avLst/>
          </a:prstGeom>
          <a:noFill/>
        </p:spPr>
        <p:txBody>
          <a:bodyPr wrap="square" rtlCol="0">
            <a:spAutoFit/>
          </a:bodyPr>
          <a:lstStyle/>
          <a:p>
            <a:pPr algn="ctr"/>
            <a:r>
              <a:rPr lang="en-US" dirty="0">
                <a:solidFill>
                  <a:prstClr val="black"/>
                </a:solidFill>
              </a:rPr>
              <a:t>Plateau 5,7</a:t>
            </a:r>
          </a:p>
        </p:txBody>
      </p:sp>
      <p:sp>
        <p:nvSpPr>
          <p:cNvPr id="27" name="TextBox 26"/>
          <p:cNvSpPr txBox="1"/>
          <p:nvPr/>
        </p:nvSpPr>
        <p:spPr>
          <a:xfrm>
            <a:off x="3949289" y="5206067"/>
            <a:ext cx="890899" cy="646331"/>
          </a:xfrm>
          <a:prstGeom prst="rect">
            <a:avLst/>
          </a:prstGeom>
          <a:noFill/>
        </p:spPr>
        <p:txBody>
          <a:bodyPr wrap="square" rtlCol="0">
            <a:spAutoFit/>
          </a:bodyPr>
          <a:lstStyle/>
          <a:p>
            <a:pPr algn="ctr"/>
            <a:r>
              <a:rPr lang="en-US" dirty="0">
                <a:solidFill>
                  <a:prstClr val="black"/>
                </a:solidFill>
              </a:rPr>
              <a:t>Zou</a:t>
            </a:r>
          </a:p>
          <a:p>
            <a:pPr algn="ctr"/>
            <a:r>
              <a:rPr lang="en-US" dirty="0">
                <a:solidFill>
                  <a:prstClr val="black"/>
                </a:solidFill>
              </a:rPr>
              <a:t>5,6</a:t>
            </a:r>
          </a:p>
        </p:txBody>
      </p:sp>
      <p:sp>
        <p:nvSpPr>
          <p:cNvPr id="28" name="TextBox 27"/>
          <p:cNvSpPr txBox="1"/>
          <p:nvPr/>
        </p:nvSpPr>
        <p:spPr>
          <a:xfrm>
            <a:off x="4004630" y="4535439"/>
            <a:ext cx="947989" cy="646331"/>
          </a:xfrm>
          <a:prstGeom prst="rect">
            <a:avLst/>
          </a:prstGeom>
          <a:noFill/>
        </p:spPr>
        <p:txBody>
          <a:bodyPr wrap="square" rtlCol="0">
            <a:spAutoFit/>
          </a:bodyPr>
          <a:lstStyle/>
          <a:p>
            <a:pPr algn="ctr"/>
            <a:r>
              <a:rPr lang="en-US" dirty="0" err="1">
                <a:solidFill>
                  <a:prstClr val="black"/>
                </a:solidFill>
              </a:rPr>
              <a:t>Collines</a:t>
            </a:r>
            <a:endParaRPr lang="en-US" dirty="0">
              <a:solidFill>
                <a:prstClr val="black"/>
              </a:solidFill>
            </a:endParaRPr>
          </a:p>
          <a:p>
            <a:pPr algn="ctr"/>
            <a:r>
              <a:rPr lang="en-US" dirty="0">
                <a:solidFill>
                  <a:prstClr val="black"/>
                </a:solidFill>
              </a:rPr>
              <a:t>5,4</a:t>
            </a:r>
          </a:p>
        </p:txBody>
      </p:sp>
      <p:sp>
        <p:nvSpPr>
          <p:cNvPr id="29" name="TextBox 28"/>
          <p:cNvSpPr txBox="1"/>
          <p:nvPr/>
        </p:nvSpPr>
        <p:spPr>
          <a:xfrm>
            <a:off x="3613304" y="3470664"/>
            <a:ext cx="890899" cy="646331"/>
          </a:xfrm>
          <a:prstGeom prst="rect">
            <a:avLst/>
          </a:prstGeom>
          <a:noFill/>
        </p:spPr>
        <p:txBody>
          <a:bodyPr wrap="square" rtlCol="0">
            <a:spAutoFit/>
          </a:bodyPr>
          <a:lstStyle/>
          <a:p>
            <a:pPr algn="ctr"/>
            <a:r>
              <a:rPr lang="en-US" dirty="0">
                <a:solidFill>
                  <a:prstClr val="black"/>
                </a:solidFill>
              </a:rPr>
              <a:t>Donga</a:t>
            </a:r>
          </a:p>
          <a:p>
            <a:pPr algn="ctr"/>
            <a:r>
              <a:rPr lang="en-US" dirty="0">
                <a:solidFill>
                  <a:prstClr val="black"/>
                </a:solidFill>
              </a:rPr>
              <a:t>6,8</a:t>
            </a:r>
          </a:p>
        </p:txBody>
      </p:sp>
      <p:sp>
        <p:nvSpPr>
          <p:cNvPr id="30" name="TextBox 29"/>
          <p:cNvSpPr txBox="1"/>
          <p:nvPr/>
        </p:nvSpPr>
        <p:spPr>
          <a:xfrm>
            <a:off x="4588733" y="3220520"/>
            <a:ext cx="890899" cy="646331"/>
          </a:xfrm>
          <a:prstGeom prst="rect">
            <a:avLst/>
          </a:prstGeom>
          <a:noFill/>
        </p:spPr>
        <p:txBody>
          <a:bodyPr wrap="square" rtlCol="0">
            <a:spAutoFit/>
          </a:bodyPr>
          <a:lstStyle/>
          <a:p>
            <a:pPr algn="ctr"/>
            <a:r>
              <a:rPr lang="en-US" dirty="0" err="1">
                <a:solidFill>
                  <a:prstClr val="black"/>
                </a:solidFill>
              </a:rPr>
              <a:t>Borgou</a:t>
            </a:r>
            <a:endParaRPr lang="en-US" dirty="0">
              <a:solidFill>
                <a:prstClr val="black"/>
              </a:solidFill>
            </a:endParaRPr>
          </a:p>
          <a:p>
            <a:pPr algn="ctr"/>
            <a:r>
              <a:rPr lang="en-US" dirty="0">
                <a:solidFill>
                  <a:prstClr val="black"/>
                </a:solidFill>
              </a:rPr>
              <a:t>6,2</a:t>
            </a:r>
          </a:p>
        </p:txBody>
      </p:sp>
      <p:sp>
        <p:nvSpPr>
          <p:cNvPr id="31" name="TextBox 30"/>
          <p:cNvSpPr txBox="1"/>
          <p:nvPr/>
        </p:nvSpPr>
        <p:spPr>
          <a:xfrm>
            <a:off x="3433858" y="2323254"/>
            <a:ext cx="999597" cy="646331"/>
          </a:xfrm>
          <a:prstGeom prst="rect">
            <a:avLst/>
          </a:prstGeom>
          <a:noFill/>
        </p:spPr>
        <p:txBody>
          <a:bodyPr wrap="square" rtlCol="0">
            <a:spAutoFit/>
          </a:bodyPr>
          <a:lstStyle/>
          <a:p>
            <a:pPr algn="ctr"/>
            <a:r>
              <a:rPr lang="en-US" dirty="0" err="1">
                <a:solidFill>
                  <a:prstClr val="black"/>
                </a:solidFill>
              </a:rPr>
              <a:t>Atacora</a:t>
            </a:r>
            <a:endParaRPr lang="en-US" dirty="0">
              <a:solidFill>
                <a:prstClr val="black"/>
              </a:solidFill>
            </a:endParaRPr>
          </a:p>
          <a:p>
            <a:pPr algn="ctr"/>
            <a:r>
              <a:rPr lang="en-US" dirty="0">
                <a:solidFill>
                  <a:prstClr val="black"/>
                </a:solidFill>
              </a:rPr>
              <a:t>6,7</a:t>
            </a:r>
          </a:p>
        </p:txBody>
      </p:sp>
      <p:sp>
        <p:nvSpPr>
          <p:cNvPr id="32" name="TextBox 31"/>
          <p:cNvSpPr txBox="1"/>
          <p:nvPr/>
        </p:nvSpPr>
        <p:spPr>
          <a:xfrm>
            <a:off x="4547215" y="1814336"/>
            <a:ext cx="1116379" cy="646331"/>
          </a:xfrm>
          <a:prstGeom prst="rect">
            <a:avLst/>
          </a:prstGeom>
          <a:noFill/>
        </p:spPr>
        <p:txBody>
          <a:bodyPr wrap="square" rtlCol="0">
            <a:spAutoFit/>
          </a:bodyPr>
          <a:lstStyle/>
          <a:p>
            <a:pPr algn="ctr"/>
            <a:r>
              <a:rPr lang="en-US" dirty="0" err="1">
                <a:solidFill>
                  <a:prstClr val="black"/>
                </a:solidFill>
              </a:rPr>
              <a:t>Alibori</a:t>
            </a:r>
            <a:endParaRPr lang="en-US" dirty="0">
              <a:solidFill>
                <a:prstClr val="black"/>
              </a:solidFill>
            </a:endParaRPr>
          </a:p>
          <a:p>
            <a:pPr algn="ctr"/>
            <a:r>
              <a:rPr lang="en-US" dirty="0">
                <a:solidFill>
                  <a:prstClr val="black"/>
                </a:solidFill>
              </a:rPr>
              <a:t>6,2</a:t>
            </a:r>
          </a:p>
        </p:txBody>
      </p:sp>
      <p:cxnSp>
        <p:nvCxnSpPr>
          <p:cNvPr id="33" name="Straight Connector 32"/>
          <p:cNvCxnSpPr/>
          <p:nvPr/>
        </p:nvCxnSpPr>
        <p:spPr>
          <a:xfrm>
            <a:off x="4674824" y="6344576"/>
            <a:ext cx="3483" cy="240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739474" y="6219967"/>
            <a:ext cx="406400" cy="4021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28161" y="5798550"/>
            <a:ext cx="422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89190" y="6365417"/>
            <a:ext cx="327630" cy="177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26799" y="5676844"/>
            <a:ext cx="380635" cy="9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6659" y="981215"/>
            <a:ext cx="2774661" cy="923330"/>
          </a:xfrm>
          <a:prstGeom prst="rect">
            <a:avLst/>
          </a:prstGeom>
          <a:noFill/>
        </p:spPr>
        <p:txBody>
          <a:bodyPr wrap="square" rtlCol="0">
            <a:spAutoFit/>
          </a:bodyPr>
          <a:lstStyle/>
          <a:p>
            <a:r>
              <a:rPr lang="fr-FR" i="1" dirty="0">
                <a:solidFill>
                  <a:prstClr val="black"/>
                </a:solidFill>
              </a:rPr>
              <a:t>Enfants par femme </a:t>
            </a:r>
            <a:br>
              <a:rPr lang="fr-FR" i="1" dirty="0">
                <a:solidFill>
                  <a:prstClr val="black"/>
                </a:solidFill>
              </a:rPr>
            </a:br>
            <a:r>
              <a:rPr lang="fr-FR" i="1" dirty="0">
                <a:solidFill>
                  <a:prstClr val="black"/>
                </a:solidFill>
              </a:rPr>
              <a:t>(pour la période de 3 ans précédant l’enquête) </a:t>
            </a:r>
          </a:p>
        </p:txBody>
      </p:sp>
    </p:spTree>
    <p:extLst>
      <p:ext uri="{BB962C8B-B14F-4D97-AF65-F5344CB8AC3E}">
        <p14:creationId xmlns:p14="http://schemas.microsoft.com/office/powerpoint/2010/main" val="1880129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8500"/>
            <a:ext cx="4418729" cy="3287963"/>
          </a:xfrm>
        </p:spPr>
        <p:txBody>
          <a:bodyPr>
            <a:normAutofit/>
          </a:bodyPr>
          <a:lstStyle/>
          <a:p>
            <a:r>
              <a:rPr lang="fr-FR" sz="3600" noProof="0" dirty="0"/>
              <a:t>Mortalité adulte</a:t>
            </a:r>
          </a:p>
          <a:p>
            <a:r>
              <a:rPr lang="fr-FR" sz="3600" b="1" noProof="0" dirty="0">
                <a:solidFill>
                  <a:schemeClr val="accent5"/>
                </a:solidFill>
              </a:rPr>
              <a:t>Mortalité maternelle</a:t>
            </a:r>
          </a:p>
        </p:txBody>
      </p:sp>
      <p:sp>
        <p:nvSpPr>
          <p:cNvPr id="5" name="TextBox 4"/>
          <p:cNvSpPr txBox="1"/>
          <p:nvPr/>
        </p:nvSpPr>
        <p:spPr>
          <a:xfrm>
            <a:off x="4418729" y="4814254"/>
            <a:ext cx="4572000" cy="276999"/>
          </a:xfrm>
          <a:prstGeom prst="rect">
            <a:avLst/>
          </a:prstGeom>
          <a:noFill/>
        </p:spPr>
        <p:txBody>
          <a:bodyPr wrap="square" rtlCol="0">
            <a:spAutoFit/>
          </a:bodyPr>
          <a:lstStyle/>
          <a:p>
            <a:pPr algn="ctr"/>
            <a:r>
              <a:rPr lang="fr-FR" sz="1200" dirty="0">
                <a:solidFill>
                  <a:prstClr val="black"/>
                </a:solidFill>
              </a:rPr>
              <a:t>© 2012 K. </a:t>
            </a:r>
            <a:r>
              <a:rPr lang="fr-FR" sz="1200" dirty="0" err="1">
                <a:solidFill>
                  <a:prstClr val="black"/>
                </a:solidFill>
              </a:rPr>
              <a:t>Ochel</a:t>
            </a:r>
            <a:r>
              <a:rPr lang="fr-FR" sz="1200" dirty="0">
                <a:solidFill>
                  <a:prstClr val="black"/>
                </a:solidFill>
              </a:rPr>
              <a:t>/MI, avec la permission de </a:t>
            </a:r>
            <a:r>
              <a:rPr lang="fr-FR" sz="1200" dirty="0" err="1">
                <a:solidFill>
                  <a:prstClr val="black"/>
                </a:solidFill>
              </a:rPr>
              <a:t>Photoshare</a:t>
            </a:r>
            <a:endParaRPr lang="fr-FR" sz="1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058" y="1577788"/>
            <a:ext cx="4231341" cy="3173506"/>
          </a:xfrm>
          <a:prstGeom prst="rect">
            <a:avLst/>
          </a:prstGeom>
          <a:ln>
            <a:solidFill>
              <a:schemeClr val="tx1"/>
            </a:solidFill>
          </a:ln>
        </p:spPr>
      </p:pic>
    </p:spTree>
    <p:extLst>
      <p:ext uri="{BB962C8B-B14F-4D97-AF65-F5344CB8AC3E}">
        <p14:creationId xmlns:p14="http://schemas.microsoft.com/office/powerpoint/2010/main" val="1119978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Estimations de la mortalité</a:t>
            </a:r>
            <a:r>
              <a:rPr lang="fr-FR" noProof="0" dirty="0"/>
              <a:t> liée à la grossesse et la mortalité maternelle</a:t>
            </a:r>
          </a:p>
        </p:txBody>
      </p:sp>
      <p:sp>
        <p:nvSpPr>
          <p:cNvPr id="3" name="Content Placeholder 2"/>
          <p:cNvSpPr>
            <a:spLocks noGrp="1"/>
          </p:cNvSpPr>
          <p:nvPr>
            <p:ph idx="1"/>
          </p:nvPr>
        </p:nvSpPr>
        <p:spPr>
          <a:xfrm>
            <a:off x="0" y="2783174"/>
            <a:ext cx="4341586" cy="4068784"/>
          </a:xfrm>
        </p:spPr>
        <p:txBody>
          <a:bodyPr>
            <a:normAutofit/>
          </a:bodyPr>
          <a:lstStyle/>
          <a:p>
            <a:pPr lvl="1">
              <a:spcBef>
                <a:spcPts val="0"/>
              </a:spcBef>
              <a:spcAft>
                <a:spcPts val="1800"/>
              </a:spcAft>
            </a:pPr>
            <a:r>
              <a:rPr lang="fr-FR" sz="2200" dirty="0"/>
              <a:t>Inclut tous les décès des femmes </a:t>
            </a:r>
            <a:r>
              <a:rPr lang="fr-FR" sz="2200" b="1" dirty="0">
                <a:solidFill>
                  <a:schemeClr val="accent4"/>
                </a:solidFill>
              </a:rPr>
              <a:t>pendant la grossesse ou l’accouchement</a:t>
            </a:r>
            <a:endParaRPr lang="fr-FR" sz="2200" noProof="0" dirty="0">
              <a:solidFill>
                <a:schemeClr val="accent4"/>
              </a:solidFill>
            </a:endParaRPr>
          </a:p>
          <a:p>
            <a:pPr lvl="1">
              <a:spcBef>
                <a:spcPts val="0"/>
              </a:spcBef>
              <a:spcAft>
                <a:spcPts val="1800"/>
              </a:spcAft>
            </a:pPr>
            <a:r>
              <a:rPr lang="fr-FR" sz="2200" dirty="0"/>
              <a:t>Inclut les décès dans les </a:t>
            </a:r>
            <a:r>
              <a:rPr lang="fr-FR" sz="2200" b="1" dirty="0">
                <a:solidFill>
                  <a:schemeClr val="accent4"/>
                </a:solidFill>
              </a:rPr>
              <a:t>2 mois</a:t>
            </a:r>
            <a:r>
              <a:rPr lang="fr-FR" sz="2200" b="1" dirty="0">
                <a:solidFill>
                  <a:schemeClr val="accent5"/>
                </a:solidFill>
              </a:rPr>
              <a:t> </a:t>
            </a:r>
            <a:r>
              <a:rPr lang="fr-FR" sz="2200" dirty="0"/>
              <a:t>suivant la fin de la grossesse ou l’accouchement</a:t>
            </a:r>
          </a:p>
          <a:p>
            <a:pPr lvl="1">
              <a:spcBef>
                <a:spcPts val="0"/>
              </a:spcBef>
              <a:spcAft>
                <a:spcPts val="1800"/>
              </a:spcAft>
            </a:pPr>
            <a:r>
              <a:rPr lang="fr-FR" sz="2200" noProof="0" dirty="0"/>
              <a:t>Indépendante de la cause du décès</a:t>
            </a:r>
          </a:p>
          <a:p>
            <a:pPr lvl="1">
              <a:spcBef>
                <a:spcPts val="0"/>
              </a:spcBef>
              <a:spcAft>
                <a:spcPts val="1800"/>
              </a:spcAft>
            </a:pPr>
            <a:r>
              <a:rPr lang="fr-FR" sz="2200" b="1" noProof="0">
                <a:solidFill>
                  <a:schemeClr val="accent4"/>
                </a:solidFill>
              </a:rPr>
              <a:t>Non</a:t>
            </a:r>
            <a:r>
              <a:rPr lang="fr-FR" sz="2200" noProof="0">
                <a:solidFill>
                  <a:schemeClr val="accent4"/>
                </a:solidFill>
              </a:rPr>
              <a:t> </a:t>
            </a:r>
            <a:r>
              <a:rPr lang="fr-FR" sz="2200" noProof="0"/>
              <a:t>révisée</a:t>
            </a:r>
            <a:endParaRPr lang="fr-FR" sz="2200" noProof="0" dirty="0"/>
          </a:p>
          <a:p>
            <a:pPr lvl="1">
              <a:spcBef>
                <a:spcPts val="0"/>
              </a:spcBef>
              <a:spcAft>
                <a:spcPts val="1800"/>
              </a:spcAft>
            </a:pPr>
            <a:r>
              <a:rPr lang="fr-FR" sz="2200" noProof="0" dirty="0"/>
              <a:t>Tendances disponibles</a:t>
            </a:r>
          </a:p>
        </p:txBody>
      </p:sp>
      <p:sp>
        <p:nvSpPr>
          <p:cNvPr id="4" name="Content Placeholder 2"/>
          <p:cNvSpPr txBox="1">
            <a:spLocks/>
          </p:cNvSpPr>
          <p:nvPr/>
        </p:nvSpPr>
        <p:spPr>
          <a:xfrm>
            <a:off x="4699000" y="2784143"/>
            <a:ext cx="4445000" cy="4073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1800"/>
              </a:spcAft>
            </a:pPr>
            <a:r>
              <a:rPr lang="fr-FR" sz="2200" dirty="0">
                <a:solidFill>
                  <a:prstClr val="black"/>
                </a:solidFill>
              </a:rPr>
              <a:t>Inclut tous les décès des femmes </a:t>
            </a:r>
            <a:r>
              <a:rPr lang="fr-FR" sz="2200" b="1" dirty="0">
                <a:solidFill>
                  <a:srgbClr val="0E97D0"/>
                </a:solidFill>
              </a:rPr>
              <a:t>pendant la grossesse ou l’accouchement </a:t>
            </a:r>
          </a:p>
          <a:p>
            <a:pPr lvl="1">
              <a:spcBef>
                <a:spcPts val="0"/>
              </a:spcBef>
              <a:spcAft>
                <a:spcPts val="1800"/>
              </a:spcAft>
            </a:pPr>
            <a:r>
              <a:rPr lang="fr-FR" sz="2200" dirty="0">
                <a:solidFill>
                  <a:prstClr val="black"/>
                </a:solidFill>
              </a:rPr>
              <a:t>Inclut les décès dans les </a:t>
            </a:r>
            <a:r>
              <a:rPr lang="fr-FR" sz="2200" b="1" dirty="0">
                <a:solidFill>
                  <a:srgbClr val="0E97D0"/>
                </a:solidFill>
              </a:rPr>
              <a:t>42 jours</a:t>
            </a:r>
            <a:r>
              <a:rPr lang="fr-FR" sz="2200" b="1" dirty="0">
                <a:solidFill>
                  <a:srgbClr val="604878"/>
                </a:solidFill>
              </a:rPr>
              <a:t> </a:t>
            </a:r>
            <a:r>
              <a:rPr lang="fr-FR" sz="2200" dirty="0">
                <a:solidFill>
                  <a:prstClr val="black"/>
                </a:solidFill>
              </a:rPr>
              <a:t>suivant la fin de la grossesse ou l’accouchement</a:t>
            </a:r>
          </a:p>
          <a:p>
            <a:pPr lvl="1">
              <a:spcBef>
                <a:spcPts val="0"/>
              </a:spcBef>
              <a:spcAft>
                <a:spcPts val="1800"/>
              </a:spcAft>
            </a:pPr>
            <a:r>
              <a:rPr lang="fr-FR" sz="2200" dirty="0">
                <a:solidFill>
                  <a:prstClr val="black"/>
                </a:solidFill>
              </a:rPr>
              <a:t>Exclut les décès dus à un accident/des actes de violence</a:t>
            </a:r>
          </a:p>
          <a:p>
            <a:pPr lvl="1">
              <a:spcBef>
                <a:spcPts val="0"/>
              </a:spcBef>
              <a:spcAft>
                <a:spcPts val="1800"/>
              </a:spcAft>
            </a:pPr>
            <a:r>
              <a:rPr lang="fr-FR" sz="2200" b="1" dirty="0">
                <a:solidFill>
                  <a:srgbClr val="0E97D0"/>
                </a:solidFill>
              </a:rPr>
              <a:t>Définition</a:t>
            </a:r>
            <a:r>
              <a:rPr lang="fr-FR" sz="2200" dirty="0">
                <a:solidFill>
                  <a:srgbClr val="0E97D0"/>
                </a:solidFill>
              </a:rPr>
              <a:t> </a:t>
            </a:r>
            <a:r>
              <a:rPr lang="fr-FR" sz="2200" dirty="0">
                <a:solidFill>
                  <a:prstClr val="black"/>
                </a:solidFill>
              </a:rPr>
              <a:t>révisée</a:t>
            </a:r>
          </a:p>
          <a:p>
            <a:pPr lvl="1">
              <a:spcBef>
                <a:spcPts val="0"/>
              </a:spcBef>
              <a:spcAft>
                <a:spcPts val="1800"/>
              </a:spcAft>
            </a:pPr>
            <a:r>
              <a:rPr lang="fr-FR" sz="2200" dirty="0">
                <a:solidFill>
                  <a:prstClr val="black"/>
                </a:solidFill>
              </a:rPr>
              <a:t>PAS de tendances disponibles</a:t>
            </a:r>
          </a:p>
        </p:txBody>
      </p:sp>
      <p:sp>
        <p:nvSpPr>
          <p:cNvPr id="5" name="TextBox 4"/>
          <p:cNvSpPr txBox="1"/>
          <p:nvPr/>
        </p:nvSpPr>
        <p:spPr>
          <a:xfrm>
            <a:off x="586854" y="1897039"/>
            <a:ext cx="3754732" cy="892552"/>
          </a:xfrm>
          <a:prstGeom prst="rect">
            <a:avLst/>
          </a:prstGeom>
          <a:noFill/>
        </p:spPr>
        <p:txBody>
          <a:bodyPr wrap="square" rtlCol="0">
            <a:spAutoFit/>
          </a:bodyPr>
          <a:lstStyle/>
          <a:p>
            <a:r>
              <a:rPr lang="fr-FR" sz="2600" b="1" dirty="0">
                <a:solidFill>
                  <a:srgbClr val="E81D2E"/>
                </a:solidFill>
              </a:rPr>
              <a:t>La mortalité liée à la grossesse :</a:t>
            </a:r>
          </a:p>
        </p:txBody>
      </p:sp>
      <p:sp>
        <p:nvSpPr>
          <p:cNvPr id="6" name="TextBox 5"/>
          <p:cNvSpPr txBox="1"/>
          <p:nvPr/>
        </p:nvSpPr>
        <p:spPr>
          <a:xfrm>
            <a:off x="5044134" y="2013964"/>
            <a:ext cx="3754732" cy="492443"/>
          </a:xfrm>
          <a:prstGeom prst="rect">
            <a:avLst/>
          </a:prstGeom>
          <a:noFill/>
        </p:spPr>
        <p:txBody>
          <a:bodyPr wrap="square" rtlCol="0">
            <a:spAutoFit/>
          </a:bodyPr>
          <a:lstStyle/>
          <a:p>
            <a:r>
              <a:rPr lang="fr-FR" sz="2600" b="1" dirty="0">
                <a:solidFill>
                  <a:srgbClr val="0E97D0"/>
                </a:solidFill>
              </a:rPr>
              <a:t>La mortalité maternelle :</a:t>
            </a:r>
          </a:p>
        </p:txBody>
      </p:sp>
    </p:spTree>
    <p:extLst>
      <p:ext uri="{BB962C8B-B14F-4D97-AF65-F5344CB8AC3E}">
        <p14:creationId xmlns:p14="http://schemas.microsoft.com/office/powerpoint/2010/main" val="326982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Mortalité maternelle</a:t>
            </a:r>
            <a:endParaRPr lang="fr-FR" noProof="0" dirty="0"/>
          </a:p>
        </p:txBody>
      </p:sp>
      <p:sp>
        <p:nvSpPr>
          <p:cNvPr id="3" name="Content Placeholder 2"/>
          <p:cNvSpPr>
            <a:spLocks noGrp="1"/>
          </p:cNvSpPr>
          <p:nvPr>
            <p:ph idx="1"/>
          </p:nvPr>
        </p:nvSpPr>
        <p:spPr>
          <a:xfrm>
            <a:off x="482600" y="1606858"/>
            <a:ext cx="8229600" cy="5251142"/>
          </a:xfrm>
        </p:spPr>
        <p:txBody>
          <a:bodyPr>
            <a:normAutofit/>
          </a:bodyPr>
          <a:lstStyle/>
          <a:p>
            <a:pPr marL="0" indent="0" algn="ctr">
              <a:spcBef>
                <a:spcPts val="0"/>
              </a:spcBef>
              <a:spcAft>
                <a:spcPts val="1800"/>
              </a:spcAft>
              <a:buNone/>
            </a:pPr>
            <a:r>
              <a:rPr lang="fr-FR" sz="4000" noProof="0" dirty="0"/>
              <a:t>Le Rapport de Mortalité Maternelle (RMM) pour la période des 7 ans précédant l’enquête =</a:t>
            </a:r>
          </a:p>
          <a:p>
            <a:pPr marL="0" indent="0" algn="ctr">
              <a:spcBef>
                <a:spcPts val="0"/>
              </a:spcBef>
              <a:spcAft>
                <a:spcPts val="1800"/>
              </a:spcAft>
              <a:buNone/>
            </a:pPr>
            <a:r>
              <a:rPr lang="fr-FR" sz="4000" b="1" noProof="0" dirty="0">
                <a:solidFill>
                  <a:schemeClr val="accent6"/>
                </a:solidFill>
              </a:rPr>
              <a:t>391 décès pour 100 000 naissances vivantes</a:t>
            </a:r>
            <a:br>
              <a:rPr lang="fr-FR" sz="4000" b="1" noProof="0" dirty="0">
                <a:solidFill>
                  <a:schemeClr val="accent6"/>
                </a:solidFill>
              </a:rPr>
            </a:br>
            <a:r>
              <a:rPr lang="fr-FR" sz="4000" b="1" noProof="0" dirty="0">
                <a:solidFill>
                  <a:schemeClr val="accent6"/>
                </a:solidFill>
              </a:rPr>
              <a:t>(intervalle de confiance : 299-484)</a:t>
            </a:r>
          </a:p>
          <a:p>
            <a:pPr marL="0" indent="0" algn="ctr">
              <a:spcBef>
                <a:spcPts val="0"/>
              </a:spcBef>
              <a:spcAft>
                <a:spcPts val="1800"/>
              </a:spcAft>
              <a:buNone/>
            </a:pPr>
            <a:endParaRPr lang="fr-FR" sz="3200" noProof="0" dirty="0"/>
          </a:p>
        </p:txBody>
      </p:sp>
    </p:spTree>
    <p:extLst>
      <p:ext uri="{BB962C8B-B14F-4D97-AF65-F5344CB8AC3E}">
        <p14:creationId xmlns:p14="http://schemas.microsoft.com/office/powerpoint/2010/main" val="552758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7567"/>
            <a:ext cx="6858000" cy="540912"/>
          </a:xfrm>
        </p:spPr>
        <p:txBody>
          <a:bodyPr>
            <a:noAutofit/>
          </a:bodyPr>
          <a:lstStyle/>
          <a:p>
            <a:r>
              <a:rPr lang="fr-FR" sz="3600" noProof="0" dirty="0"/>
              <a:t>Résultats Clés</a:t>
            </a:r>
          </a:p>
        </p:txBody>
      </p:sp>
      <p:sp>
        <p:nvSpPr>
          <p:cNvPr id="3" name="Content Placeholder 2"/>
          <p:cNvSpPr>
            <a:spLocks noGrp="1"/>
          </p:cNvSpPr>
          <p:nvPr>
            <p:ph idx="1"/>
          </p:nvPr>
        </p:nvSpPr>
        <p:spPr>
          <a:xfrm>
            <a:off x="641445" y="784015"/>
            <a:ext cx="8311485" cy="5439366"/>
          </a:xfrm>
        </p:spPr>
        <p:txBody>
          <a:bodyPr>
            <a:noAutofit/>
          </a:bodyPr>
          <a:lstStyle/>
          <a:p>
            <a:pPr algn="just">
              <a:spcBef>
                <a:spcPts val="0"/>
              </a:spcBef>
              <a:spcAft>
                <a:spcPts val="1350"/>
              </a:spcAft>
              <a:buClr>
                <a:schemeClr val="tx1"/>
              </a:buClr>
            </a:pPr>
            <a:r>
              <a:rPr lang="fr-FR" sz="2300" dirty="0"/>
              <a:t>Les femmes ont en moyenne </a:t>
            </a:r>
            <a:r>
              <a:rPr lang="fr-FR" sz="2300" b="1" dirty="0">
                <a:solidFill>
                  <a:schemeClr val="accent5"/>
                </a:solidFill>
              </a:rPr>
              <a:t>5,7 </a:t>
            </a:r>
            <a:r>
              <a:rPr lang="fr-FR" sz="2300" dirty="0"/>
              <a:t>enfants.</a:t>
            </a:r>
          </a:p>
          <a:p>
            <a:pPr algn="just">
              <a:spcBef>
                <a:spcPts val="0"/>
              </a:spcBef>
              <a:spcAft>
                <a:spcPts val="1350"/>
              </a:spcAft>
              <a:buClr>
                <a:schemeClr val="tx1"/>
              </a:buClr>
            </a:pPr>
            <a:r>
              <a:rPr lang="fr-FR" sz="2300" b="1" dirty="0">
                <a:solidFill>
                  <a:schemeClr val="accent5"/>
                </a:solidFill>
              </a:rPr>
              <a:t>20 % </a:t>
            </a:r>
            <a:r>
              <a:rPr lang="fr-FR" sz="2300" dirty="0"/>
              <a:t>des </a:t>
            </a:r>
            <a:r>
              <a:rPr lang="fr-FR" sz="2300" b="1" dirty="0">
                <a:solidFill>
                  <a:schemeClr val="accent5"/>
                </a:solidFill>
              </a:rPr>
              <a:t>femmes adolescentes </a:t>
            </a:r>
            <a:r>
              <a:rPr lang="fr-FR" sz="2300" dirty="0"/>
              <a:t>de 15-19 ans ont déjà </a:t>
            </a:r>
            <a:r>
              <a:rPr lang="fr-FR" sz="2300" b="1" dirty="0">
                <a:solidFill>
                  <a:schemeClr val="accent5"/>
                </a:solidFill>
              </a:rPr>
              <a:t>commencé leur vie procréatrice</a:t>
            </a:r>
            <a:r>
              <a:rPr lang="fr-FR" sz="2300" dirty="0"/>
              <a:t>.</a:t>
            </a:r>
          </a:p>
          <a:p>
            <a:pPr algn="just">
              <a:spcBef>
                <a:spcPts val="0"/>
              </a:spcBef>
              <a:spcAft>
                <a:spcPts val="1350"/>
              </a:spcAft>
              <a:buClr>
                <a:prstClr val="black"/>
              </a:buClr>
            </a:pPr>
            <a:r>
              <a:rPr lang="fr-FR" sz="2300" dirty="0">
                <a:solidFill>
                  <a:prstClr val="black"/>
                </a:solidFill>
              </a:rPr>
              <a:t>Le </a:t>
            </a:r>
            <a:r>
              <a:rPr lang="fr-FR" sz="2300" b="1" dirty="0">
                <a:solidFill>
                  <a:srgbClr val="177858"/>
                </a:solidFill>
              </a:rPr>
              <a:t>taux de prévalence contraceptive </a:t>
            </a:r>
            <a:r>
              <a:rPr lang="fr-FR" sz="2300" dirty="0">
                <a:solidFill>
                  <a:prstClr val="black"/>
                </a:solidFill>
              </a:rPr>
              <a:t>pour les </a:t>
            </a:r>
            <a:r>
              <a:rPr lang="fr-FR" sz="2300" b="1" dirty="0">
                <a:solidFill>
                  <a:srgbClr val="177858"/>
                </a:solidFill>
              </a:rPr>
              <a:t>méthodes modernes </a:t>
            </a:r>
            <a:r>
              <a:rPr lang="fr-FR" sz="2300" dirty="0">
                <a:solidFill>
                  <a:prstClr val="black"/>
                </a:solidFill>
              </a:rPr>
              <a:t>est de </a:t>
            </a:r>
            <a:r>
              <a:rPr lang="fr-FR" sz="2300" b="1" dirty="0">
                <a:solidFill>
                  <a:srgbClr val="177858"/>
                </a:solidFill>
              </a:rPr>
              <a:t>12 %</a:t>
            </a:r>
            <a:r>
              <a:rPr lang="fr-FR" sz="2300" dirty="0">
                <a:solidFill>
                  <a:prstClr val="black"/>
                </a:solidFill>
              </a:rPr>
              <a:t>; </a:t>
            </a:r>
            <a:r>
              <a:rPr lang="fr-FR" sz="2300" b="1" dirty="0">
                <a:solidFill>
                  <a:srgbClr val="177858"/>
                </a:solidFill>
              </a:rPr>
              <a:t>3 % </a:t>
            </a:r>
            <a:r>
              <a:rPr lang="fr-FR" sz="2300" dirty="0">
                <a:solidFill>
                  <a:prstClr val="black"/>
                </a:solidFill>
              </a:rPr>
              <a:t>utilisent une méthode </a:t>
            </a:r>
            <a:r>
              <a:rPr lang="fr-FR" sz="2300" b="1" dirty="0">
                <a:solidFill>
                  <a:srgbClr val="177858"/>
                </a:solidFill>
              </a:rPr>
              <a:t>traditionnelle</a:t>
            </a:r>
            <a:r>
              <a:rPr lang="fr-FR" sz="2300" dirty="0">
                <a:solidFill>
                  <a:prstClr val="black"/>
                </a:solidFill>
              </a:rPr>
              <a:t>. </a:t>
            </a:r>
          </a:p>
          <a:p>
            <a:pPr algn="just">
              <a:spcBef>
                <a:spcPts val="0"/>
              </a:spcBef>
              <a:spcAft>
                <a:spcPts val="1350"/>
              </a:spcAft>
              <a:buClr>
                <a:prstClr val="black"/>
              </a:buClr>
            </a:pPr>
            <a:r>
              <a:rPr lang="fr-FR" sz="2300" b="1" dirty="0">
                <a:solidFill>
                  <a:srgbClr val="177858"/>
                </a:solidFill>
              </a:rPr>
              <a:t>32 % </a:t>
            </a:r>
            <a:r>
              <a:rPr lang="fr-FR" sz="2300" dirty="0">
                <a:solidFill>
                  <a:prstClr val="black"/>
                </a:solidFill>
              </a:rPr>
              <a:t>des femmes en union ont des</a:t>
            </a:r>
            <a:r>
              <a:rPr lang="fr-FR" sz="2300" b="1" dirty="0">
                <a:solidFill>
                  <a:srgbClr val="177858"/>
                </a:solidFill>
              </a:rPr>
              <a:t> besoins non satisfaits </a:t>
            </a:r>
            <a:r>
              <a:rPr lang="fr-FR" sz="2300" dirty="0">
                <a:solidFill>
                  <a:prstClr val="black"/>
                </a:solidFill>
              </a:rPr>
              <a:t>en matière de PF.</a:t>
            </a:r>
          </a:p>
          <a:p>
            <a:pPr algn="just">
              <a:spcBef>
                <a:spcPts val="0"/>
              </a:spcBef>
              <a:spcAft>
                <a:spcPts val="1350"/>
              </a:spcAft>
              <a:buClr>
                <a:prstClr val="black"/>
              </a:buClr>
            </a:pPr>
            <a:r>
              <a:rPr lang="fr-FR" sz="2300" b="1" dirty="0">
                <a:solidFill>
                  <a:srgbClr val="177858"/>
                </a:solidFill>
              </a:rPr>
              <a:t>84 % </a:t>
            </a:r>
            <a:r>
              <a:rPr lang="fr-FR" sz="2300" dirty="0">
                <a:solidFill>
                  <a:prstClr val="black"/>
                </a:solidFill>
              </a:rPr>
              <a:t>des </a:t>
            </a:r>
            <a:r>
              <a:rPr lang="fr-FR" sz="2300" b="1" dirty="0">
                <a:solidFill>
                  <a:srgbClr val="177858"/>
                </a:solidFill>
              </a:rPr>
              <a:t>accouchements </a:t>
            </a:r>
            <a:r>
              <a:rPr lang="fr-FR" sz="2300" dirty="0">
                <a:solidFill>
                  <a:prstClr val="black"/>
                </a:solidFill>
              </a:rPr>
              <a:t>se sont déroulés dans un </a:t>
            </a:r>
            <a:r>
              <a:rPr lang="fr-FR" sz="2300" b="1" dirty="0">
                <a:solidFill>
                  <a:srgbClr val="177858"/>
                </a:solidFill>
              </a:rPr>
              <a:t>établissement de santé</a:t>
            </a:r>
            <a:r>
              <a:rPr lang="fr-FR" sz="2300" dirty="0">
                <a:solidFill>
                  <a:prstClr val="black"/>
                </a:solidFill>
              </a:rPr>
              <a:t> et </a:t>
            </a:r>
            <a:r>
              <a:rPr lang="fr-FR" sz="2300" b="1" dirty="0">
                <a:solidFill>
                  <a:srgbClr val="177858"/>
                </a:solidFill>
              </a:rPr>
              <a:t> 78% </a:t>
            </a:r>
            <a:r>
              <a:rPr lang="fr-FR" sz="2300" dirty="0">
                <a:solidFill>
                  <a:prstClr val="black"/>
                </a:solidFill>
              </a:rPr>
              <a:t>ont été </a:t>
            </a:r>
            <a:r>
              <a:rPr lang="fr-FR" sz="2300" b="1" dirty="0">
                <a:solidFill>
                  <a:srgbClr val="177858"/>
                </a:solidFill>
              </a:rPr>
              <a:t>assistés par du personnel qualifié</a:t>
            </a:r>
            <a:r>
              <a:rPr lang="fr-FR" sz="2300" dirty="0">
                <a:solidFill>
                  <a:prstClr val="black"/>
                </a:solidFill>
              </a:rPr>
              <a:t>.</a:t>
            </a:r>
          </a:p>
          <a:p>
            <a:pPr algn="just">
              <a:spcBef>
                <a:spcPts val="0"/>
              </a:spcBef>
              <a:spcAft>
                <a:spcPts val="1350"/>
              </a:spcAft>
              <a:buClr>
                <a:prstClr val="black"/>
              </a:buClr>
            </a:pPr>
            <a:r>
              <a:rPr lang="fr-FR" sz="2300" b="1" dirty="0">
                <a:solidFill>
                  <a:srgbClr val="177858"/>
                </a:solidFill>
              </a:rPr>
              <a:t>66 % </a:t>
            </a:r>
            <a:r>
              <a:rPr lang="fr-FR" sz="2300" dirty="0">
                <a:solidFill>
                  <a:prstClr val="black"/>
                </a:solidFill>
              </a:rPr>
              <a:t>des femmes et </a:t>
            </a:r>
            <a:r>
              <a:rPr lang="fr-FR" sz="2300" b="1" dirty="0">
                <a:solidFill>
                  <a:srgbClr val="177858"/>
                </a:solidFill>
              </a:rPr>
              <a:t>64 %</a:t>
            </a:r>
            <a:r>
              <a:rPr lang="fr-FR" sz="2300" dirty="0">
                <a:solidFill>
                  <a:prstClr val="black"/>
                </a:solidFill>
              </a:rPr>
              <a:t> des nouveau-nés ont reçu </a:t>
            </a:r>
            <a:r>
              <a:rPr lang="fr-FR" sz="2300" b="1" dirty="0">
                <a:solidFill>
                  <a:srgbClr val="177858"/>
                </a:solidFill>
              </a:rPr>
              <a:t>un examen postnatal </a:t>
            </a:r>
            <a:r>
              <a:rPr lang="fr-FR" sz="2300" dirty="0">
                <a:solidFill>
                  <a:prstClr val="black"/>
                </a:solidFill>
              </a:rPr>
              <a:t>dans les 2 jours suivant la naissance.</a:t>
            </a:r>
          </a:p>
          <a:p>
            <a:pPr algn="just">
              <a:spcBef>
                <a:spcPts val="0"/>
              </a:spcBef>
              <a:spcAft>
                <a:spcPts val="1350"/>
              </a:spcAft>
              <a:buClr>
                <a:prstClr val="black"/>
              </a:buClr>
            </a:pPr>
            <a:r>
              <a:rPr lang="fr-FR" sz="2300" dirty="0">
                <a:solidFill>
                  <a:prstClr val="black"/>
                </a:solidFill>
              </a:rPr>
              <a:t>Le</a:t>
            </a:r>
            <a:r>
              <a:rPr lang="fr-FR" sz="2300" b="1" dirty="0">
                <a:solidFill>
                  <a:srgbClr val="177858"/>
                </a:solidFill>
              </a:rPr>
              <a:t> Rapport de Mortalité Maternelle </a:t>
            </a:r>
            <a:r>
              <a:rPr lang="fr-FR" sz="2300" dirty="0">
                <a:solidFill>
                  <a:prstClr val="black"/>
                </a:solidFill>
              </a:rPr>
              <a:t>est de </a:t>
            </a:r>
            <a:r>
              <a:rPr lang="fr-FR" sz="2300" b="1" dirty="0">
                <a:solidFill>
                  <a:srgbClr val="177858"/>
                </a:solidFill>
              </a:rPr>
              <a:t>391</a:t>
            </a:r>
            <a:r>
              <a:rPr lang="fr-FR" sz="2300" dirty="0">
                <a:solidFill>
                  <a:prstClr val="black"/>
                </a:solidFill>
              </a:rPr>
              <a:t> décès pour 100 000 naissances vivantes.</a:t>
            </a:r>
          </a:p>
          <a:p>
            <a:pPr algn="just">
              <a:spcBef>
                <a:spcPts val="0"/>
              </a:spcBef>
              <a:spcAft>
                <a:spcPts val="1350"/>
              </a:spcAft>
              <a:buClr>
                <a:prstClr val="black"/>
              </a:buClr>
            </a:pPr>
            <a:endParaRPr lang="fr-FR" sz="2300" dirty="0">
              <a:solidFill>
                <a:prstClr val="black"/>
              </a:solidFill>
            </a:endParaRPr>
          </a:p>
          <a:p>
            <a:pPr algn="just">
              <a:spcBef>
                <a:spcPts val="0"/>
              </a:spcBef>
              <a:spcAft>
                <a:spcPts val="1350"/>
              </a:spcAft>
              <a:buClr>
                <a:prstClr val="black"/>
              </a:buClr>
            </a:pPr>
            <a:endParaRPr lang="fr-FR" sz="2300" dirty="0">
              <a:solidFill>
                <a:prstClr val="black"/>
              </a:solidFill>
            </a:endParaRPr>
          </a:p>
          <a:p>
            <a:pPr algn="just">
              <a:spcBef>
                <a:spcPts val="0"/>
              </a:spcBef>
              <a:spcAft>
                <a:spcPts val="1350"/>
              </a:spcAft>
              <a:buClr>
                <a:schemeClr val="tx1"/>
              </a:buClr>
            </a:pPr>
            <a:endParaRPr lang="fr-FR" sz="2300" dirty="0"/>
          </a:p>
          <a:p>
            <a:pPr algn="just">
              <a:spcBef>
                <a:spcPts val="0"/>
              </a:spcBef>
              <a:spcAft>
                <a:spcPts val="1350"/>
              </a:spcAft>
              <a:buClr>
                <a:schemeClr val="tx1"/>
              </a:buClr>
            </a:pPr>
            <a:endParaRPr lang="en-US" sz="2300" dirty="0"/>
          </a:p>
          <a:p>
            <a:pPr algn="just">
              <a:spcBef>
                <a:spcPts val="0"/>
              </a:spcBef>
              <a:spcAft>
                <a:spcPts val="1350"/>
              </a:spcAft>
              <a:buClr>
                <a:schemeClr val="tx1"/>
              </a:buClr>
            </a:pPr>
            <a:endParaRPr lang="en-US" sz="2300" dirty="0"/>
          </a:p>
        </p:txBody>
      </p:sp>
    </p:spTree>
    <p:extLst>
      <p:ext uri="{BB962C8B-B14F-4D97-AF65-F5344CB8AC3E}">
        <p14:creationId xmlns:p14="http://schemas.microsoft.com/office/powerpoint/2010/main" val="99144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Tendances de la fécondité</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903733359"/>
              </p:ext>
            </p:extLst>
          </p:nvPr>
        </p:nvGraphicFramePr>
        <p:xfrm>
          <a:off x="443706" y="1294617"/>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925285"/>
            <a:ext cx="9144000" cy="369332"/>
          </a:xfrm>
          <a:prstGeom prst="rect">
            <a:avLst/>
          </a:prstGeom>
          <a:noFill/>
        </p:spPr>
        <p:txBody>
          <a:bodyPr wrap="square" rtlCol="0">
            <a:spAutoFit/>
          </a:bodyPr>
          <a:lstStyle/>
          <a:p>
            <a:pPr algn="ctr"/>
            <a:r>
              <a:rPr lang="fr-FR" i="1" dirty="0">
                <a:solidFill>
                  <a:prstClr val="black"/>
                </a:solidFill>
              </a:rPr>
              <a:t>Enfants par femme (pour la période de 3 ans précédant l’enquête) </a:t>
            </a:r>
          </a:p>
        </p:txBody>
      </p:sp>
    </p:spTree>
    <p:extLst>
      <p:ext uri="{BB962C8B-B14F-4D97-AF65-F5344CB8AC3E}">
        <p14:creationId xmlns:p14="http://schemas.microsoft.com/office/powerpoint/2010/main" val="255708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7462"/>
            <a:ext cx="4418729" cy="3429001"/>
          </a:xfrm>
        </p:spPr>
        <p:txBody>
          <a:bodyPr>
            <a:normAutofit/>
          </a:bodyPr>
          <a:lstStyle/>
          <a:p>
            <a:r>
              <a:rPr lang="fr-FR" sz="3200" noProof="0" dirty="0"/>
              <a:t>Niveaux et tendances</a:t>
            </a:r>
          </a:p>
          <a:p>
            <a:r>
              <a:rPr lang="fr-FR" sz="3200" b="1" noProof="0" dirty="0">
                <a:solidFill>
                  <a:schemeClr val="accent5"/>
                </a:solidFill>
              </a:rPr>
              <a:t>Déterminants de la fécondité</a:t>
            </a:r>
          </a:p>
          <a:p>
            <a:r>
              <a:rPr lang="fr-FR" sz="3200" noProof="0" dirty="0"/>
              <a:t>Préférences en matière de fécondité</a:t>
            </a:r>
          </a:p>
        </p:txBody>
      </p:sp>
      <p:sp>
        <p:nvSpPr>
          <p:cNvPr id="4" name="TextBox 3"/>
          <p:cNvSpPr txBox="1"/>
          <p:nvPr/>
        </p:nvSpPr>
        <p:spPr>
          <a:xfrm>
            <a:off x="4325035" y="4628592"/>
            <a:ext cx="4572000" cy="276999"/>
          </a:xfrm>
          <a:prstGeom prst="rect">
            <a:avLst/>
          </a:prstGeom>
          <a:noFill/>
        </p:spPr>
        <p:txBody>
          <a:bodyPr wrap="square" rtlCol="0">
            <a:spAutoFit/>
          </a:bodyPr>
          <a:lstStyle/>
          <a:p>
            <a:pPr algn="ctr"/>
            <a:r>
              <a:rPr lang="fr-FR" sz="1200" dirty="0">
                <a:solidFill>
                  <a:prstClr val="black"/>
                </a:solidFill>
              </a:rPr>
              <a:t>© UNICEF Bénin/Hadrien </a:t>
            </a:r>
            <a:r>
              <a:rPr lang="fr-FR" sz="1200" dirty="0" err="1">
                <a:solidFill>
                  <a:prstClr val="black"/>
                </a:solidFill>
              </a:rPr>
              <a:t>Bonnaud</a:t>
            </a:r>
            <a:endParaRPr lang="fr-FR" sz="1200"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953" y="1531291"/>
            <a:ext cx="4473388" cy="3023430"/>
          </a:xfrm>
          <a:prstGeom prst="rect">
            <a:avLst/>
          </a:prstGeom>
          <a:ln>
            <a:solidFill>
              <a:schemeClr val="tx1"/>
            </a:solidFill>
          </a:ln>
        </p:spPr>
      </p:pic>
    </p:spTree>
    <p:extLst>
      <p:ext uri="{BB962C8B-B14F-4D97-AF65-F5344CB8AC3E}">
        <p14:creationId xmlns:p14="http://schemas.microsoft.com/office/powerpoint/2010/main" val="165167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noProof="0" dirty="0"/>
              <a:t>Intervalles intergénésiques</a:t>
            </a:r>
          </a:p>
        </p:txBody>
      </p:sp>
      <p:sp>
        <p:nvSpPr>
          <p:cNvPr id="3" name="Content Placeholder 2"/>
          <p:cNvSpPr>
            <a:spLocks noGrp="1"/>
          </p:cNvSpPr>
          <p:nvPr>
            <p:ph idx="1"/>
          </p:nvPr>
        </p:nvSpPr>
        <p:spPr>
          <a:xfrm>
            <a:off x="983673" y="1325563"/>
            <a:ext cx="7633854" cy="4424073"/>
          </a:xfrm>
        </p:spPr>
        <p:txBody>
          <a:bodyPr>
            <a:noAutofit/>
          </a:bodyPr>
          <a:lstStyle/>
          <a:p>
            <a:pPr marL="0" indent="0" algn="just">
              <a:spcBef>
                <a:spcPts val="0"/>
              </a:spcBef>
              <a:spcAft>
                <a:spcPts val="1800"/>
              </a:spcAft>
              <a:buNone/>
            </a:pPr>
            <a:r>
              <a:rPr lang="fr-FR" sz="3600" noProof="0" dirty="0"/>
              <a:t>Au-delà de leur influence sur la fécondité, la durée des intervalles entre les naissances touchent aussi la santé des mères et de leurs enfants.  </a:t>
            </a:r>
          </a:p>
          <a:p>
            <a:pPr marL="0" indent="0" algn="just">
              <a:spcBef>
                <a:spcPts val="0"/>
              </a:spcBef>
              <a:spcAft>
                <a:spcPts val="1800"/>
              </a:spcAft>
              <a:buNone/>
            </a:pPr>
            <a:r>
              <a:rPr lang="fr-FR" sz="3600" noProof="0" dirty="0"/>
              <a:t>Au </a:t>
            </a:r>
            <a:r>
              <a:rPr lang="fr-FR" sz="3600" dirty="0"/>
              <a:t>Bénin</a:t>
            </a:r>
            <a:r>
              <a:rPr lang="fr-FR" sz="3600" noProof="0" dirty="0"/>
              <a:t>, la durée médiane entre deux naissances est de </a:t>
            </a:r>
            <a:r>
              <a:rPr lang="fr-FR" sz="3600" b="1" noProof="0" dirty="0">
                <a:solidFill>
                  <a:schemeClr val="accent5"/>
                </a:solidFill>
              </a:rPr>
              <a:t>34,1 mois</a:t>
            </a:r>
            <a:r>
              <a:rPr lang="fr-FR" sz="3600" noProof="0" dirty="0"/>
              <a:t>.</a:t>
            </a:r>
          </a:p>
        </p:txBody>
      </p:sp>
    </p:spTree>
    <p:extLst>
      <p:ext uri="{BB962C8B-B14F-4D97-AF65-F5344CB8AC3E}">
        <p14:creationId xmlns:p14="http://schemas.microsoft.com/office/powerpoint/2010/main" val="239682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noProof="0" dirty="0"/>
              <a:t>Durée des intervalles entre les naissances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96382107"/>
              </p:ext>
            </p:extLst>
          </p:nvPr>
        </p:nvGraphicFramePr>
        <p:xfrm>
          <a:off x="461963" y="1868106"/>
          <a:ext cx="8256587" cy="489192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0682" y="1081405"/>
            <a:ext cx="9318812" cy="646331"/>
          </a:xfrm>
          <a:prstGeom prst="rect">
            <a:avLst/>
          </a:prstGeom>
          <a:noFill/>
        </p:spPr>
        <p:txBody>
          <a:bodyPr wrap="square" rtlCol="0">
            <a:spAutoFit/>
          </a:bodyPr>
          <a:lstStyle/>
          <a:p>
            <a:pPr algn="ctr"/>
            <a:r>
              <a:rPr lang="fr-FR" i="1" dirty="0">
                <a:solidFill>
                  <a:prstClr val="black"/>
                </a:solidFill>
              </a:rPr>
              <a:t>Répartition (en %) des naissances (autres que les naissances de rang un) ayant eu lieu au cours des 5 années précédant l’enquête par nombre de mois écoulés depuis la naissance précédente</a:t>
            </a:r>
          </a:p>
        </p:txBody>
      </p:sp>
      <p:sp>
        <p:nvSpPr>
          <p:cNvPr id="9" name="TextBox 8"/>
          <p:cNvSpPr txBox="1"/>
          <p:nvPr/>
        </p:nvSpPr>
        <p:spPr>
          <a:xfrm>
            <a:off x="7020378" y="5469737"/>
            <a:ext cx="1982108" cy="923330"/>
          </a:xfrm>
          <a:prstGeom prst="rect">
            <a:avLst/>
          </a:prstGeom>
          <a:solidFill>
            <a:schemeClr val="accent2"/>
          </a:solidFill>
        </p:spPr>
        <p:txBody>
          <a:bodyPr wrap="square" rtlCol="0">
            <a:spAutoFit/>
          </a:bodyPr>
          <a:lstStyle/>
          <a:p>
            <a:pPr algn="ctr"/>
            <a:r>
              <a:rPr lang="fr-FR" b="1" dirty="0">
                <a:solidFill>
                  <a:prstClr val="white"/>
                </a:solidFill>
              </a:rPr>
              <a:t>Un intervalle d’au moins 36 mois est recommandé.</a:t>
            </a:r>
          </a:p>
        </p:txBody>
      </p:sp>
      <p:sp>
        <p:nvSpPr>
          <p:cNvPr id="5" name="TextBox 4"/>
          <p:cNvSpPr txBox="1"/>
          <p:nvPr/>
        </p:nvSpPr>
        <p:spPr>
          <a:xfrm>
            <a:off x="5594555" y="1727736"/>
            <a:ext cx="1160207" cy="646331"/>
          </a:xfrm>
          <a:prstGeom prst="rect">
            <a:avLst/>
          </a:prstGeom>
          <a:noFill/>
        </p:spPr>
        <p:txBody>
          <a:bodyPr wrap="square" rtlCol="0">
            <a:spAutoFit/>
          </a:bodyPr>
          <a:lstStyle/>
          <a:p>
            <a:pPr algn="ctr"/>
            <a:r>
              <a:rPr lang="en-US" b="1" dirty="0"/>
              <a:t>7-17 </a:t>
            </a:r>
            <a:r>
              <a:rPr lang="en-US" b="1" dirty="0" err="1"/>
              <a:t>mois</a:t>
            </a:r>
            <a:endParaRPr lang="en-US" b="1" dirty="0"/>
          </a:p>
          <a:p>
            <a:pPr algn="ctr"/>
            <a:r>
              <a:rPr lang="en-US" b="1" dirty="0"/>
              <a:t>5%</a:t>
            </a:r>
          </a:p>
        </p:txBody>
      </p:sp>
      <p:cxnSp>
        <p:nvCxnSpPr>
          <p:cNvPr id="11" name="Straight Connector 10"/>
          <p:cNvCxnSpPr/>
          <p:nvPr/>
        </p:nvCxnSpPr>
        <p:spPr>
          <a:xfrm flipV="1">
            <a:off x="4837471" y="1868106"/>
            <a:ext cx="796413" cy="68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540426"/>
      </p:ext>
    </p:extLst>
  </p:cSld>
  <p:clrMapOvr>
    <a:masterClrMapping/>
  </p:clrMapOvr>
</p:sld>
</file>

<file path=ppt/theme/theme1.xml><?xml version="1.0" encoding="utf-8"?>
<a:theme xmlns:a="http://schemas.openxmlformats.org/drawingml/2006/main" name="Office Theme">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Benin 2017-18">
      <a:dk1>
        <a:sysClr val="windowText" lastClr="000000"/>
      </a:dk1>
      <a:lt1>
        <a:sysClr val="window" lastClr="FFFFFF"/>
      </a:lt1>
      <a:dk2>
        <a:srgbClr val="323232"/>
      </a:dk2>
      <a:lt2>
        <a:srgbClr val="E3DED1"/>
      </a:lt2>
      <a:accent1>
        <a:srgbClr val="422C81"/>
      </a:accent1>
      <a:accent2>
        <a:srgbClr val="AF5B9E"/>
      </a:accent2>
      <a:accent3>
        <a:srgbClr val="FBD017"/>
      </a:accent3>
      <a:accent4>
        <a:srgbClr val="E81D2E"/>
      </a:accent4>
      <a:accent5>
        <a:srgbClr val="177858"/>
      </a:accent5>
      <a:accent6>
        <a:srgbClr val="0E97D0"/>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Lesotho DHS KIR">
      <a:dk1>
        <a:sysClr val="windowText" lastClr="000000"/>
      </a:dk1>
      <a:lt1>
        <a:srgbClr val="000000"/>
      </a:lt1>
      <a:dk2>
        <a:srgbClr val="FFFFFF"/>
      </a:dk2>
      <a:lt2>
        <a:srgbClr val="FFFFFF"/>
      </a:lt2>
      <a:accent1>
        <a:srgbClr val="009B50"/>
      </a:accent1>
      <a:accent2>
        <a:srgbClr val="0036AF"/>
      </a:accent2>
      <a:accent3>
        <a:srgbClr val="4365AD"/>
      </a:accent3>
      <a:accent4>
        <a:srgbClr val="E0C399"/>
      </a:accent4>
      <a:accent5>
        <a:srgbClr val="D14020"/>
      </a:accent5>
      <a:accent6>
        <a:srgbClr val="000000"/>
      </a:accent6>
      <a:hlink>
        <a:srgbClr val="000000"/>
      </a:hlink>
      <a:folHlink>
        <a:srgbClr val="59595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3292</TotalTime>
  <Words>1629</Words>
  <Application>Microsoft Office PowerPoint</Application>
  <PresentationFormat>Affichage à l'écran (4:3)</PresentationFormat>
  <Paragraphs>266</Paragraphs>
  <Slides>53</Slides>
  <Notes>29</Notes>
  <HiddenSlides>1</HiddenSlides>
  <MMClips>0</MMClips>
  <ScaleCrop>false</ScaleCrop>
  <HeadingPairs>
    <vt:vector size="6" baseType="variant">
      <vt:variant>
        <vt:lpstr>Polices utilisées</vt:lpstr>
      </vt:variant>
      <vt:variant>
        <vt:i4>2</vt:i4>
      </vt:variant>
      <vt:variant>
        <vt:lpstr>Thème</vt:lpstr>
      </vt:variant>
      <vt:variant>
        <vt:i4>4</vt:i4>
      </vt:variant>
      <vt:variant>
        <vt:lpstr>Titres des diapositives</vt:lpstr>
      </vt:variant>
      <vt:variant>
        <vt:i4>53</vt:i4>
      </vt:variant>
    </vt:vector>
  </HeadingPairs>
  <TitlesOfParts>
    <vt:vector size="59" baseType="lpstr">
      <vt:lpstr>Arial</vt:lpstr>
      <vt:lpstr>Calibri</vt:lpstr>
      <vt:lpstr>Office Theme</vt:lpstr>
      <vt:lpstr>Custom Design</vt:lpstr>
      <vt:lpstr>1_Custom Design</vt:lpstr>
      <vt:lpstr>1_Office Theme</vt:lpstr>
      <vt:lpstr>Présentation PowerPoint</vt:lpstr>
      <vt:lpstr>Présentation PowerPoint</vt:lpstr>
      <vt:lpstr>Présentation PowerPoint</vt:lpstr>
      <vt:lpstr>Indice synthétique de fécondité (ISF)  selon le milieu de résidence</vt:lpstr>
      <vt:lpstr>Fécondité selon le département</vt:lpstr>
      <vt:lpstr>Tendances de la fécondité</vt:lpstr>
      <vt:lpstr>Présentation PowerPoint</vt:lpstr>
      <vt:lpstr>Intervalles intergénésiques</vt:lpstr>
      <vt:lpstr>Durée des intervalles entre les naissances</vt:lpstr>
      <vt:lpstr>Fécondité des adolescentes</vt:lpstr>
      <vt:lpstr>Tendances de la fécondité des adolescentes</vt:lpstr>
      <vt:lpstr>Âge médian aux premiers rapports sexuels, à la première union et à la première naissance</vt:lpstr>
      <vt:lpstr>Âge aux premiers rapports sexuels</vt:lpstr>
      <vt:lpstr>Présentation PowerPoint</vt:lpstr>
      <vt:lpstr>Préférences en matière de fécondité</vt:lpstr>
      <vt:lpstr>Planification de la fécondité</vt:lpstr>
      <vt:lpstr>Écart entre fécondité désirée et fécondité actuelle</vt:lpstr>
      <vt:lpstr>Présentation PowerPoint</vt:lpstr>
      <vt:lpstr>Présentation PowerPoint</vt:lpstr>
      <vt:lpstr>Écart entre connaissance et utilisation de la planification familiale</vt:lpstr>
      <vt:lpstr>Utilisation actuelle de la PF</vt:lpstr>
      <vt:lpstr>Utilisation des méthodes modernes  selon le milieu de résidence</vt:lpstr>
      <vt:lpstr>Utilisation des méthodes modernes  selon le département</vt:lpstr>
      <vt:lpstr>Tendances de l’utilisation de la PF</vt:lpstr>
      <vt:lpstr>Présentation PowerPoint</vt:lpstr>
      <vt:lpstr>Source des méthodes modernes</vt:lpstr>
      <vt:lpstr>Choix informé</vt:lpstr>
      <vt:lpstr>Présentation PowerPoint</vt:lpstr>
      <vt:lpstr>Besoins et demande en matière de PF</vt:lpstr>
      <vt:lpstr>Demande en PF satisfaite</vt:lpstr>
      <vt:lpstr>Tendances de la demande en PF</vt:lpstr>
      <vt:lpstr>Présentation PowerPoint</vt:lpstr>
      <vt:lpstr>Utilisation future de la PF</vt:lpstr>
      <vt:lpstr>Présentation PowerPoint</vt:lpstr>
      <vt:lpstr>Présentation PowerPoint</vt:lpstr>
      <vt:lpstr>Consultations prénatales (CPN) par type de prestataire</vt:lpstr>
      <vt:lpstr>Nombre et moment de consultations prénatales  (CPN) selon le milieu de résidence</vt:lpstr>
      <vt:lpstr>Tendances des soins prénatals</vt:lpstr>
      <vt:lpstr>Vaccination antitétanique</vt:lpstr>
      <vt:lpstr>Présentation PowerPoint</vt:lpstr>
      <vt:lpstr>Lieu d’accouchement</vt:lpstr>
      <vt:lpstr>Assistance durant l’accouchement</vt:lpstr>
      <vt:lpstr>Tendances de l’accouchement</vt:lpstr>
      <vt:lpstr>Moment du premier examen postnatal</vt:lpstr>
      <vt:lpstr>Présentation PowerPoint</vt:lpstr>
      <vt:lpstr>Problèmes d’accès aux soins de santé</vt:lpstr>
      <vt:lpstr>Présentation PowerPoint</vt:lpstr>
      <vt:lpstr>Présentation PowerPoint</vt:lpstr>
      <vt:lpstr>Mortalité adulte</vt:lpstr>
      <vt:lpstr>Présentation PowerPoint</vt:lpstr>
      <vt:lpstr>Estimations de la mortalité liée à la grossesse et la mortalité maternelle</vt:lpstr>
      <vt:lpstr>Mortalité maternelle</vt:lpstr>
      <vt:lpstr>Résultats Clés</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and Methodology_American English</dc:title>
  <dc:creator>Zweimueller, Sally</dc:creator>
  <cp:lastModifiedBy>ICF Benin</cp:lastModifiedBy>
  <cp:revision>301</cp:revision>
  <dcterms:created xsi:type="dcterms:W3CDTF">2017-05-18T16:43:03Z</dcterms:created>
  <dcterms:modified xsi:type="dcterms:W3CDTF">2019-04-02T07:47:12Z</dcterms:modified>
</cp:coreProperties>
</file>